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4" r:id="rId1"/>
    <p:sldMasterId id="2147483727" r:id="rId2"/>
    <p:sldMasterId id="2147483715" r:id="rId3"/>
    <p:sldMasterId id="2147483703" r:id="rId4"/>
    <p:sldMasterId id="2147483691" r:id="rId5"/>
  </p:sldMasterIdLst>
  <p:notesMasterIdLst>
    <p:notesMasterId r:id="rId43"/>
  </p:notesMasterIdLst>
  <p:handoutMasterIdLst>
    <p:handoutMasterId r:id="rId44"/>
  </p:handoutMasterIdLst>
  <p:sldIdLst>
    <p:sldId id="360" r:id="rId6"/>
    <p:sldId id="394" r:id="rId7"/>
    <p:sldId id="438" r:id="rId8"/>
    <p:sldId id="395" r:id="rId9"/>
    <p:sldId id="396" r:id="rId10"/>
    <p:sldId id="397" r:id="rId11"/>
    <p:sldId id="398" r:id="rId12"/>
    <p:sldId id="402" r:id="rId13"/>
    <p:sldId id="403" r:id="rId14"/>
    <p:sldId id="401" r:id="rId15"/>
    <p:sldId id="408" r:id="rId16"/>
    <p:sldId id="404" r:id="rId17"/>
    <p:sldId id="405" r:id="rId18"/>
    <p:sldId id="409" r:id="rId19"/>
    <p:sldId id="410" r:id="rId20"/>
    <p:sldId id="417" r:id="rId21"/>
    <p:sldId id="411" r:id="rId22"/>
    <p:sldId id="412" r:id="rId23"/>
    <p:sldId id="414" r:id="rId24"/>
    <p:sldId id="415" r:id="rId25"/>
    <p:sldId id="416" r:id="rId26"/>
    <p:sldId id="418" r:id="rId27"/>
    <p:sldId id="437" r:id="rId28"/>
    <p:sldId id="406" r:id="rId29"/>
    <p:sldId id="419" r:id="rId30"/>
    <p:sldId id="423" r:id="rId31"/>
    <p:sldId id="420" r:id="rId32"/>
    <p:sldId id="424" r:id="rId33"/>
    <p:sldId id="425" r:id="rId34"/>
    <p:sldId id="427" r:id="rId35"/>
    <p:sldId id="428" r:id="rId36"/>
    <p:sldId id="430" r:id="rId37"/>
    <p:sldId id="441" r:id="rId38"/>
    <p:sldId id="439" r:id="rId39"/>
    <p:sldId id="442" r:id="rId40"/>
    <p:sldId id="440" r:id="rId41"/>
    <p:sldId id="421" r:id="rId42"/>
  </p:sldIdLst>
  <p:sldSz cx="9144000" cy="6858000" type="screen4x3"/>
  <p:notesSz cx="9928225" cy="67976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95"/>
    <a:srgbClr val="FFCC99"/>
    <a:srgbClr val="CCFFCC"/>
    <a:srgbClr val="FCFEAC"/>
    <a:srgbClr val="CCFF99"/>
    <a:srgbClr val="CCFFFF"/>
    <a:srgbClr val="FFFF99"/>
    <a:srgbClr val="FFFFCC"/>
    <a:srgbClr val="F6F6FF"/>
    <a:srgbClr val="003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777" autoAdjust="0"/>
    <p:restoredTop sz="83771" autoAdjust="0"/>
  </p:normalViewPr>
  <p:slideViewPr>
    <p:cSldViewPr>
      <p:cViewPr>
        <p:scale>
          <a:sx n="77" d="100"/>
          <a:sy n="77" d="100"/>
        </p:scale>
        <p:origin x="-2604" y="-5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5" d="100"/>
          <a:sy n="115" d="100"/>
        </p:scale>
        <p:origin x="-2046" y="-102"/>
      </p:cViewPr>
      <p:guideLst>
        <p:guide orient="horz" pos="2142"/>
        <p:guide pos="3128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302705" cy="340049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3151" y="2"/>
            <a:ext cx="4302705" cy="340049"/>
          </a:xfrm>
          <a:prstGeom prst="rect">
            <a:avLst/>
          </a:prstGeom>
        </p:spPr>
        <p:txBody>
          <a:bodyPr vert="horz" lIns="91416" tIns="45708" rIns="91416" bIns="45708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E6A0465D-DAC4-446D-A3B4-DD5E7F15A30F}" type="datetimeFigureOut">
              <a:rPr lang="de-DE"/>
              <a:pPr>
                <a:defRPr/>
              </a:pPr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3" y="6456524"/>
            <a:ext cx="4302705" cy="340049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3151" y="6456524"/>
            <a:ext cx="4302705" cy="340049"/>
          </a:xfrm>
          <a:prstGeom prst="rect">
            <a:avLst/>
          </a:prstGeom>
        </p:spPr>
        <p:txBody>
          <a:bodyPr vert="horz" lIns="91416" tIns="45708" rIns="91416" bIns="45708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084A6556-5910-444F-B090-8FDCFC40FB4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578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2"/>
            <a:ext cx="4302705" cy="3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151" y="2"/>
            <a:ext cx="4302705" cy="3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300" y="3229366"/>
            <a:ext cx="7941632" cy="3058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Textmasterformate durch Klicken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6456524"/>
            <a:ext cx="4302705" cy="3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151" y="6456524"/>
            <a:ext cx="4302705" cy="340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6" tIns="45708" rIns="91416" bIns="4570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33824C2-84B1-4754-B655-7AB8A13F6B1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814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446088"/>
            <a:ext cx="7115175" cy="5335587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020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155825" y="519113"/>
            <a:ext cx="4722813" cy="35417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4190947"/>
            <a:ext cx="7941632" cy="2096655"/>
          </a:xfrm>
        </p:spPr>
        <p:txBody>
          <a:bodyPr/>
          <a:lstStyle/>
          <a:p>
            <a:r>
              <a:rPr lang="de-DE" dirty="0" smtClean="0"/>
              <a:t>Weitere Zulassungsvoraussetzungen: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Eignungsfeststellung der abgebenden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Bescheinigung über eine Berufsberatung durch die Agentur für Arbeit oder Schullaufbahnberatung durch die abgebende Schule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/>
              <a:t>Zusätzlich: fachspezifischer Eignungstest (bei Schwerpunkt Gestaltung) bzw. gesundheitliche Bescheinigung gem. </a:t>
            </a:r>
            <a:r>
              <a:rPr lang="de-DE" dirty="0" err="1"/>
              <a:t>JArbSchG</a:t>
            </a:r>
            <a:r>
              <a:rPr lang="de-DE" dirty="0"/>
              <a:t> (bei Schwerpunkt Gesundheit oder Sozialwesen)</a:t>
            </a:r>
          </a:p>
          <a:p>
            <a:endParaRPr lang="de-DE" dirty="0" smtClean="0"/>
          </a:p>
          <a:p>
            <a:pPr marL="0" lvl="1"/>
            <a:r>
              <a:rPr lang="de-DE" dirty="0" smtClean="0"/>
              <a:t>Endgültige </a:t>
            </a:r>
            <a:r>
              <a:rPr lang="de-DE" dirty="0"/>
              <a:t>Zusage erst nach fristgerechter Einreichung des Abschlusszeugnisses und Nachweis eines Praktikumsplatzes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392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84388" y="519113"/>
            <a:ext cx="5705475" cy="4278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127078"/>
            <a:ext cx="7941632" cy="1160524"/>
          </a:xfrm>
        </p:spPr>
        <p:txBody>
          <a:bodyPr/>
          <a:lstStyle/>
          <a:p>
            <a:pPr marL="0" lvl="1"/>
            <a:r>
              <a:rPr lang="de-DE" dirty="0"/>
              <a:t>Abschlussprüfung in einem anerkannten Ausbildungsberuf </a:t>
            </a:r>
            <a:r>
              <a:rPr lang="de-DE" i="1" dirty="0"/>
              <a:t>oder bei fehlender abgeschlossener Berufsausbildung mindestens dreijährige berufliche Tätigkeit in einem anerkannten Ausbildungsberuf </a:t>
            </a:r>
          </a:p>
          <a:p>
            <a:endParaRPr lang="de-DE" dirty="0" smtClean="0"/>
          </a:p>
          <a:p>
            <a:pPr marL="0" lvl="1"/>
            <a:r>
              <a:rPr lang="de-DE" dirty="0"/>
              <a:t>Endgültige Zusage erst nach fristgerechter Einreichung des Abschlusszeugnisses und Nachweis eines Praktikumsplatzes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6060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22375" y="446088"/>
            <a:ext cx="6854825" cy="51419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847177"/>
            <a:ext cx="7941632" cy="4404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601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52588" y="590550"/>
            <a:ext cx="6540500" cy="4905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847177"/>
            <a:ext cx="7941632" cy="4404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43914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25613" y="519113"/>
            <a:ext cx="6518275" cy="48895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847177"/>
            <a:ext cx="7941632" cy="4404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569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16075" y="519113"/>
            <a:ext cx="6721475" cy="5040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19186"/>
            <a:ext cx="7941632" cy="3684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041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446088"/>
            <a:ext cx="7010400" cy="52578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19186"/>
            <a:ext cx="7941632" cy="3684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5308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519113"/>
            <a:ext cx="6878637" cy="5159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19186"/>
            <a:ext cx="7941632" cy="3684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1507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63688" y="509588"/>
            <a:ext cx="6567487" cy="49260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559137"/>
            <a:ext cx="7941632" cy="728465"/>
          </a:xfrm>
        </p:spPr>
        <p:txBody>
          <a:bodyPr/>
          <a:lstStyle/>
          <a:p>
            <a:pPr marL="0" lvl="1"/>
            <a:r>
              <a:rPr lang="de-DE" dirty="0" smtClean="0"/>
              <a:t>Altersgrenze zum Stichtag </a:t>
            </a:r>
            <a:r>
              <a:rPr lang="de-DE" dirty="0"/>
              <a:t>30.4</a:t>
            </a:r>
            <a:r>
              <a:rPr lang="de-DE" dirty="0" smtClean="0"/>
              <a:t>.</a:t>
            </a:r>
          </a:p>
          <a:p>
            <a:pPr marL="0" lvl="1"/>
            <a:r>
              <a:rPr lang="de-DE" dirty="0"/>
              <a:t>Bewerbung </a:t>
            </a:r>
            <a:r>
              <a:rPr lang="de-DE" dirty="0" smtClean="0"/>
              <a:t> mit Lebenslauf</a:t>
            </a:r>
            <a:r>
              <a:rPr lang="de-DE" dirty="0"/>
              <a:t>, beglaubigte Kopie des letzten </a:t>
            </a:r>
            <a:r>
              <a:rPr lang="de-DE" dirty="0" smtClean="0"/>
              <a:t>Schulzeugnisses</a:t>
            </a:r>
          </a:p>
          <a:p>
            <a:pPr marL="0" lvl="1"/>
            <a:r>
              <a:rPr lang="de-DE" dirty="0" smtClean="0"/>
              <a:t>Die Fachschulreife wird teilweise noch in anderen Bundesländern vermittelt. In Hessen</a:t>
            </a:r>
            <a:r>
              <a:rPr lang="de-DE" baseline="0" dirty="0" smtClean="0"/>
              <a:t> spielt der Abschluss u.a. an der Bundeswehrfachschule Kassel noch eine Rolle.</a:t>
            </a:r>
            <a:endParaRPr lang="de-DE" dirty="0"/>
          </a:p>
          <a:p>
            <a:pPr marL="0" lvl="1"/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12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8125" y="519113"/>
            <a:ext cx="6618288" cy="4962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559137"/>
            <a:ext cx="7941632" cy="728465"/>
          </a:xfrm>
        </p:spPr>
        <p:txBody>
          <a:bodyPr/>
          <a:lstStyle/>
          <a:p>
            <a:pPr marL="0" lvl="1"/>
            <a:r>
              <a:rPr lang="de-DE" dirty="0"/>
              <a:t>Betriebspraktikum von mindestens 160 Wochenstunden in 2 Jahren (Sozialassistenz 280 im 1. Jahr und 840 Wochenstunden im 2. Jahr)</a:t>
            </a:r>
          </a:p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Abschlussprüfung an drei oder vier Unterrichtstagen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2509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62100" y="509588"/>
            <a:ext cx="6734175" cy="50498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19186"/>
            <a:ext cx="7941632" cy="36841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6967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95463" y="519113"/>
            <a:ext cx="6542087" cy="4905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91197"/>
            <a:ext cx="7941632" cy="29640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29230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446088"/>
            <a:ext cx="7050087" cy="5286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847177"/>
            <a:ext cx="7941632" cy="4404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18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446088"/>
            <a:ext cx="6407150" cy="48053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415118"/>
            <a:ext cx="7941632" cy="872485"/>
          </a:xfrm>
        </p:spPr>
        <p:txBody>
          <a:bodyPr/>
          <a:lstStyle/>
          <a:p>
            <a:r>
              <a:rPr lang="de-DE" dirty="0" smtClean="0"/>
              <a:t>Private Angebote: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Pad. Akademie Elisabethenstift Darmstadt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Priv. Berufliche Schule </a:t>
            </a:r>
            <a:r>
              <a:rPr lang="de-DE" dirty="0" err="1" smtClean="0"/>
              <a:t>ProGenius</a:t>
            </a:r>
            <a:r>
              <a:rPr lang="de-DE" dirty="0" smtClean="0"/>
              <a:t> Darmstadt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4345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432050" y="509588"/>
            <a:ext cx="5197475" cy="38973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4767028"/>
            <a:ext cx="7941632" cy="1520575"/>
          </a:xfrm>
        </p:spPr>
        <p:txBody>
          <a:bodyPr/>
          <a:lstStyle/>
          <a:p>
            <a:r>
              <a:rPr lang="de-DE" dirty="0" smtClean="0"/>
              <a:t>Ausreichende berufliche Tätigkeit nach § 22 der Verordnung: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Abschlussprüfung in anerkanntem Ausbildungsberuf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Laufbahn im öffentlichen Dienst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mindestens zweijährige einschlägige Berufstätigkeit oder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mindestens halbjähriges ununterbrochenes Praktikum in anerkanntem Ausbildungsberuf oder in öffentlicher </a:t>
            </a:r>
            <a:r>
              <a:rPr lang="de-DE" dirty="0" smtClean="0"/>
              <a:t>Verwaltung nach</a:t>
            </a:r>
            <a:r>
              <a:rPr lang="de-DE" baseline="0" dirty="0" smtClean="0"/>
              <a:t> der Prüfung.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5253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95463" y="519113"/>
            <a:ext cx="6529387" cy="4895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19186"/>
            <a:ext cx="7941632" cy="3684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7275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1288" y="661988"/>
            <a:ext cx="6723062" cy="50419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91197"/>
            <a:ext cx="7941632" cy="29640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69642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12950" y="509588"/>
            <a:ext cx="6351588" cy="47640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487128"/>
            <a:ext cx="7941632" cy="800474"/>
          </a:xfrm>
        </p:spPr>
        <p:txBody>
          <a:bodyPr/>
          <a:lstStyle/>
          <a:p>
            <a:r>
              <a:rPr lang="de-DE" dirty="0"/>
              <a:t>Pflichtfächer sind die Fächer des allgemeinen Lernbereichs (6 Std./Woche) und des fachbezogenen Lernbereichs (26 Std./</a:t>
            </a:r>
            <a:r>
              <a:rPr lang="de-DE" dirty="0" smtClean="0"/>
              <a:t>Woche), Wahlfächer </a:t>
            </a:r>
            <a:r>
              <a:rPr lang="de-DE" dirty="0"/>
              <a:t>(4 Std./Woche) dienen der Ergänzung und Vertiefung der Ausbildung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8825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81150" y="519113"/>
            <a:ext cx="6638925" cy="49799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703157"/>
            <a:ext cx="7941632" cy="58444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7220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51025" y="509588"/>
            <a:ext cx="5868988" cy="44021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075572" y="5775166"/>
            <a:ext cx="7859360" cy="51243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303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652588" y="446088"/>
            <a:ext cx="6913562" cy="51847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919186"/>
            <a:ext cx="7941632" cy="36841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149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519113"/>
            <a:ext cx="6542087" cy="49069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775166"/>
            <a:ext cx="7941632" cy="512435"/>
          </a:xfrm>
        </p:spPr>
        <p:txBody>
          <a:bodyPr/>
          <a:lstStyle/>
          <a:p>
            <a:r>
              <a:rPr lang="de-DE" dirty="0"/>
              <a:t>Externer Abschluss: VHS, Arbeitsagentur, externe Bildungsträger (keine Altersgrenze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6967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79563" y="509588"/>
            <a:ext cx="6619875" cy="49641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631146"/>
            <a:ext cx="7941632" cy="656455"/>
          </a:xfrm>
        </p:spPr>
        <p:txBody>
          <a:bodyPr/>
          <a:lstStyle/>
          <a:p>
            <a:r>
              <a:rPr lang="de-DE" dirty="0"/>
              <a:t>Allgemeiner Lernbereich (4 Stunden / Woche), berufsbezogener Lernbereich (7 Stunden / Woche) und Wahlpflichtunterricht (1 Stunde)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668700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68488" y="519113"/>
            <a:ext cx="6807200" cy="510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1003563" y="5775168"/>
            <a:ext cx="7941632" cy="584445"/>
          </a:xfrm>
        </p:spPr>
        <p:txBody>
          <a:bodyPr/>
          <a:lstStyle/>
          <a:p>
            <a:r>
              <a:rPr lang="de-DE" dirty="0" smtClean="0"/>
              <a:t>Informationen zum Zusatzunterricht siehe Folie 33, zur Fachschule ab Folie 34, zu FOS B ab Folie 8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82658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23662" y="509588"/>
            <a:ext cx="6120850" cy="4589209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420299"/>
            <a:ext cx="7941632" cy="86730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90513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71618" y="509588"/>
            <a:ext cx="6804954" cy="51026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716122"/>
            <a:ext cx="7941632" cy="57148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5253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446088"/>
            <a:ext cx="5113338" cy="383381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4478987"/>
            <a:ext cx="7941632" cy="1808614"/>
          </a:xfrm>
        </p:spPr>
        <p:txBody>
          <a:bodyPr/>
          <a:lstStyle/>
          <a:p>
            <a:r>
              <a:rPr lang="de-DE" dirty="0"/>
              <a:t>Einrichtungen der beruflichen </a:t>
            </a:r>
            <a:r>
              <a:rPr lang="de-DE" dirty="0" smtClean="0"/>
              <a:t>Weiterbildung</a:t>
            </a:r>
          </a:p>
          <a:p>
            <a:r>
              <a:rPr lang="de-DE" dirty="0" smtClean="0"/>
              <a:t>Teilzeit länger, parallel zur Arbeit, z.T. abends </a:t>
            </a:r>
            <a:endParaRPr lang="de-DE" dirty="0"/>
          </a:p>
          <a:p>
            <a:r>
              <a:rPr lang="de-DE" dirty="0" smtClean="0"/>
              <a:t>Die Fachhochschulreife wird zuerkannt bei</a:t>
            </a:r>
            <a:r>
              <a:rPr lang="de-DE" baseline="0" dirty="0" smtClean="0"/>
              <a:t> b</a:t>
            </a:r>
            <a:r>
              <a:rPr lang="de-DE" dirty="0" smtClean="0"/>
              <a:t>estandener</a:t>
            </a:r>
            <a:r>
              <a:rPr lang="de-DE" baseline="0" dirty="0" smtClean="0"/>
              <a:t> </a:t>
            </a:r>
            <a:r>
              <a:rPr lang="de-DE" dirty="0" smtClean="0"/>
              <a:t>Abschlussprüfung sowie bestandener</a:t>
            </a:r>
            <a:r>
              <a:rPr lang="de-DE" baseline="0" dirty="0" smtClean="0"/>
              <a:t> </a:t>
            </a:r>
            <a:r>
              <a:rPr lang="de-DE" dirty="0" smtClean="0"/>
              <a:t>Zusatzprüfung in Deutsch, Mathematik und Englisch </a:t>
            </a:r>
            <a:r>
              <a:rPr lang="de-DE" baseline="0" dirty="0" smtClean="0"/>
              <a:t>mit mindestens ausreichenden Leistungen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373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63663" y="446088"/>
            <a:ext cx="7002462" cy="52514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6063206"/>
            <a:ext cx="7941632" cy="22439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7947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084388" y="509588"/>
            <a:ext cx="6019800" cy="4514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271097"/>
            <a:ext cx="7941632" cy="1016505"/>
          </a:xfrm>
        </p:spPr>
        <p:txBody>
          <a:bodyPr/>
          <a:lstStyle/>
          <a:p>
            <a:r>
              <a:rPr lang="de-DE" dirty="0" smtClean="0">
                <a:solidFill>
                  <a:schemeClr val="dk1"/>
                </a:solidFill>
              </a:rPr>
              <a:t>Private Schulen: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dk1"/>
                </a:solidFill>
              </a:rPr>
              <a:t>Sozialpädagogik: Päd</a:t>
            </a:r>
            <a:r>
              <a:rPr lang="de-DE" dirty="0">
                <a:solidFill>
                  <a:schemeClr val="dk1"/>
                </a:solidFill>
              </a:rPr>
              <a:t>. Akademie Elisabethenstift </a:t>
            </a:r>
            <a:r>
              <a:rPr lang="de-DE" dirty="0" smtClean="0">
                <a:solidFill>
                  <a:schemeClr val="dk1"/>
                </a:solidFill>
              </a:rPr>
              <a:t>Darmstadt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dk1"/>
                </a:solidFill>
              </a:rPr>
              <a:t>Heilerziehungspflege: Mission Leben Darmstadt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dk1"/>
                </a:solidFill>
              </a:rPr>
              <a:t>Heilpädagogik: </a:t>
            </a:r>
            <a:r>
              <a:rPr lang="de-DE" dirty="0">
                <a:solidFill>
                  <a:schemeClr val="dk1"/>
                </a:solidFill>
              </a:rPr>
              <a:t>F+U Rhein-Neckar GmbH </a:t>
            </a:r>
            <a:r>
              <a:rPr lang="de-DE" dirty="0" smtClean="0">
                <a:solidFill>
                  <a:schemeClr val="dk1"/>
                </a:solidFill>
              </a:rPr>
              <a:t>Darmstadt und Päd</a:t>
            </a:r>
            <a:r>
              <a:rPr lang="de-DE" dirty="0">
                <a:solidFill>
                  <a:schemeClr val="dk1"/>
                </a:solidFill>
              </a:rPr>
              <a:t>. Akademie Elisabethenstift Darmstadt</a:t>
            </a:r>
            <a:endParaRPr lang="de-DE" dirty="0" smtClean="0">
              <a:solidFill>
                <a:schemeClr val="dk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>
              <a:solidFill>
                <a:schemeClr val="dk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7884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978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73213" y="519113"/>
            <a:ext cx="6529387" cy="48958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703157"/>
            <a:ext cx="7941632" cy="58444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334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28763" y="341313"/>
            <a:ext cx="6378575" cy="478313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199087"/>
            <a:ext cx="7941632" cy="1157987"/>
          </a:xfrm>
        </p:spPr>
        <p:txBody>
          <a:bodyPr/>
          <a:lstStyle/>
          <a:p>
            <a:r>
              <a:rPr lang="de-DE" dirty="0" smtClean="0"/>
              <a:t>Achtung: </a:t>
            </a:r>
          </a:p>
          <a:p>
            <a:r>
              <a:rPr lang="de-DE" dirty="0" smtClean="0"/>
              <a:t>Laut § 59 VOBGM wird der mittlere Abschluss in Form des qualifizierenden </a:t>
            </a:r>
            <a:r>
              <a:rPr lang="de-DE" dirty="0" smtClean="0"/>
              <a:t>Realschulabschlusses </a:t>
            </a:r>
            <a:r>
              <a:rPr lang="de-DE" dirty="0" smtClean="0"/>
              <a:t>zuerkannt, wenn die Durchschnittsnote in den Fächern Deutsch, Mathematik und erste Fremdsprache sowie in den übrigen Fächern gleichfalls jeweils besser als befriedigend ist. Laut § 2 OAVO </a:t>
            </a:r>
            <a:r>
              <a:rPr lang="de-DE" dirty="0" smtClean="0"/>
              <a:t>kann auch aufgenommen werden, wer in Deutsch, Mathematik,</a:t>
            </a:r>
            <a:r>
              <a:rPr lang="de-DE" baseline="0" dirty="0" smtClean="0"/>
              <a:t> erster Fremdsprache und einer Naturwissenschaft sowie in den übrigen Fächern gleichfalls jeweils besser als befriedigend ist. (Realschulabschluss)</a:t>
            </a:r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53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870075" y="519113"/>
            <a:ext cx="6423025" cy="4818062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703157"/>
            <a:ext cx="7941632" cy="584445"/>
          </a:xfrm>
        </p:spPr>
        <p:txBody>
          <a:bodyPr/>
          <a:lstStyle/>
          <a:p>
            <a:r>
              <a:rPr lang="de-DE" dirty="0" smtClean="0"/>
              <a:t>Neben mündlicher Prüfung </a:t>
            </a:r>
            <a:r>
              <a:rPr lang="de-DE" dirty="0" smtClean="0"/>
              <a:t>ist auch eine </a:t>
            </a:r>
            <a:r>
              <a:rPr lang="de-DE" dirty="0" smtClean="0"/>
              <a:t>Präsentationsprüfung oder besondere Lernleistung </a:t>
            </a:r>
            <a:r>
              <a:rPr lang="de-DE" dirty="0" smtClean="0"/>
              <a:t>möglich.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8051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228850" y="509588"/>
            <a:ext cx="4895850" cy="36718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4478988"/>
            <a:ext cx="7941632" cy="1808615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b="1" dirty="0" smtClean="0"/>
              <a:t>Fachhochschulreife</a:t>
            </a:r>
            <a:r>
              <a:rPr lang="de-DE" dirty="0" smtClean="0"/>
              <a:t> nach </a:t>
            </a:r>
            <a:r>
              <a:rPr lang="de-DE" dirty="0"/>
              <a:t>dem Abschluss der 12. Jahrgangsstufe, wenn die schulischen Voraussetzungen und der Nachweis einer ausreichenden beruflichen Tätigkeit nachgewiesen werden (eine einjährige Praktikanten- oder Berufstätigkeit, auch Berufsausbildung sowie Freiwilliges Jahr und </a:t>
            </a:r>
            <a:r>
              <a:rPr lang="de-DE" dirty="0" smtClean="0"/>
              <a:t>Bundesfreiwilligendienst möglich)</a:t>
            </a:r>
            <a:endParaRPr lang="de-DE" dirty="0"/>
          </a:p>
          <a:p>
            <a:endParaRPr lang="de-DE" dirty="0" smtClean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/>
              <a:t>Eine </a:t>
            </a:r>
            <a:r>
              <a:rPr lang="de-DE" dirty="0"/>
              <a:t>Gleichstellung mit dem </a:t>
            </a:r>
            <a:r>
              <a:rPr lang="de-DE" b="1" dirty="0"/>
              <a:t>mittleren Abschluss </a:t>
            </a:r>
            <a:r>
              <a:rPr lang="de-DE" dirty="0"/>
              <a:t>können Schülerinnen und Schüler des verkürzten gymnasialen Bildungsgangs (G8) am Ende der Einführungsphase erlangen, wenn sie zur </a:t>
            </a:r>
            <a:r>
              <a:rPr lang="de-DE" dirty="0" smtClean="0"/>
              <a:t>Qualifikationsphase </a:t>
            </a:r>
            <a:r>
              <a:rPr lang="de-DE" dirty="0"/>
              <a:t>zugelassen werden oder falls sie nicht zur Qualifikationsphase zugelassen werden, die Erteilung des mittleren </a:t>
            </a:r>
            <a:r>
              <a:rPr lang="de-DE" dirty="0" smtClean="0"/>
              <a:t>Abschlusses </a:t>
            </a:r>
            <a:r>
              <a:rPr lang="de-DE" dirty="0"/>
              <a:t>unter Anwendung der </a:t>
            </a:r>
            <a:r>
              <a:rPr lang="de-DE" dirty="0" smtClean="0"/>
              <a:t>Versetzungsbestimmungen der </a:t>
            </a:r>
            <a:r>
              <a:rPr lang="de-DE" dirty="0"/>
              <a:t>Realschule </a:t>
            </a:r>
            <a:r>
              <a:rPr lang="de-DE" dirty="0" smtClean="0"/>
              <a:t>möglich gewesen </a:t>
            </a:r>
            <a:r>
              <a:rPr lang="de-DE" dirty="0"/>
              <a:t>wäre</a:t>
            </a:r>
            <a:r>
              <a:rPr lang="de-DE" sz="180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325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509713" y="519113"/>
            <a:ext cx="6442075" cy="48323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847177"/>
            <a:ext cx="7941632" cy="440425"/>
          </a:xfr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111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725613" y="519113"/>
            <a:ext cx="6518275" cy="48895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993300" y="5775166"/>
            <a:ext cx="7941632" cy="51243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824C2-84B1-4754-B655-7AB8A13F6B1F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1798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96888" y="252413"/>
            <a:ext cx="7343775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Staatliches Schulamt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für den Landkreis Darmstadt-Dieburg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und die Stadt Darmstadt </a:t>
            </a:r>
            <a:endParaRPr lang="de-DE" sz="12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5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6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0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 userDrawn="1"/>
        </p:nvSpPr>
        <p:spPr>
          <a:xfrm>
            <a:off x="290513" y="2701925"/>
            <a:ext cx="8856662" cy="4140200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701925"/>
            <a:ext cx="235267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dirty="0" smtClean="0"/>
              <a:t>Untertitel in Arial 20 </a:t>
            </a:r>
            <a:r>
              <a:rPr lang="de-DE" noProof="0" dirty="0" err="1" smtClean="0"/>
              <a:t>pt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4B95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019925" y="6450013"/>
            <a:ext cx="1936750" cy="292100"/>
          </a:xfr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616575" cy="288925"/>
          </a:xfr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95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946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4110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399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426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591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242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278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47271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184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835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0" b="26201"/>
          <a:stretch/>
        </p:blipFill>
        <p:spPr>
          <a:xfrm>
            <a:off x="290512" y="2700980"/>
            <a:ext cx="8853487" cy="4169529"/>
          </a:xfrm>
          <a:prstGeom prst="rect">
            <a:avLst/>
          </a:prstGeom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5241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1200" dirty="0" smtClean="0">
                <a:solidFill>
                  <a:srgbClr val="003399"/>
                </a:solidFill>
                <a:latin typeface="Arial" charset="0"/>
                <a:ea typeface="+mn-ea"/>
                <a:cs typeface="Arial" charset="0"/>
              </a:rPr>
              <a:t>Staatliches Schulamt</a:t>
            </a:r>
            <a:r>
              <a:rPr lang="de-DE" sz="1400" b="1" kern="1200" baseline="0" dirty="0" smtClean="0">
                <a:solidFill>
                  <a:srgbClr val="003399"/>
                </a:solidFill>
                <a:latin typeface="Arial" charset="0"/>
                <a:ea typeface="+mn-ea"/>
                <a:cs typeface="+mn-cs"/>
              </a:rPr>
              <a:t> Darmstadt</a:t>
            </a:r>
            <a:endParaRPr lang="de-DE" sz="1400" b="1" kern="1200" dirty="0" smtClean="0">
              <a:solidFill>
                <a:srgbClr val="003399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701925"/>
            <a:ext cx="2363788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dirty="0" smtClean="0"/>
              <a:t>Untertitel in Arial 20 </a:t>
            </a:r>
            <a:r>
              <a:rPr lang="de-DE" noProof="0" dirty="0" err="1" smtClean="0"/>
              <a:t>pt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4B95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019925" y="6450013"/>
            <a:ext cx="1936750" cy="292100"/>
          </a:xfr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616575" cy="288925"/>
          </a:xfr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945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074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43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096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844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4881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150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298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9907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818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203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36" r="1439"/>
          <a:stretch>
            <a:fillRect/>
          </a:stretch>
        </p:blipFill>
        <p:spPr bwMode="auto">
          <a:xfrm>
            <a:off x="1473200" y="2701925"/>
            <a:ext cx="7670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52413"/>
            <a:ext cx="7343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kern="1200" dirty="0" smtClean="0">
                <a:solidFill>
                  <a:srgbClr val="003399"/>
                </a:solidFill>
                <a:latin typeface="Arial" charset="0"/>
                <a:ea typeface="+mn-ea"/>
                <a:cs typeface="Arial" charset="0"/>
              </a:rPr>
              <a:t>Staatliches Schulamt Darmstadt</a:t>
            </a: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701925"/>
            <a:ext cx="235267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dirty="0" smtClean="0"/>
              <a:t>Untertitel in Arial 20 </a:t>
            </a:r>
            <a:r>
              <a:rPr lang="de-DE" noProof="0" dirty="0" err="1" smtClean="0"/>
              <a:t>pt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4B95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019925" y="6450013"/>
            <a:ext cx="1936750" cy="292100"/>
          </a:xfr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616575" cy="288925"/>
          </a:xfr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13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26336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7278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0209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7869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99159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4269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50670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78079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026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560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 mit Verlau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92100" y="2701925"/>
            <a:ext cx="8851900" cy="4154488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3600" dirty="0"/>
              <a:t>[ eigenes Bild einfügen ]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6888" y="252413"/>
            <a:ext cx="7343775" cy="28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400" b="1" kern="1200" dirty="0" smtClean="0">
                <a:solidFill>
                  <a:srgbClr val="003399"/>
                </a:solidFill>
                <a:latin typeface="Arial" charset="0"/>
                <a:ea typeface="+mn-ea"/>
                <a:cs typeface="Arial" charset="0"/>
              </a:rPr>
              <a:t>Staatliches Schulamt</a:t>
            </a:r>
            <a:r>
              <a:rPr lang="de-DE" sz="1400" b="1" kern="1200" baseline="0" dirty="0" smtClean="0">
                <a:solidFill>
                  <a:srgbClr val="003399"/>
                </a:solidFill>
                <a:latin typeface="Arial" charset="0"/>
                <a:ea typeface="+mn-ea"/>
                <a:cs typeface="Arial" charset="0"/>
              </a:rPr>
              <a:t> Darmstadt</a:t>
            </a: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 </a:t>
            </a:r>
            <a:endParaRPr lang="de-DE" sz="12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6" name="Rectangle 30"/>
          <p:cNvSpPr>
            <a:spLocks noChangeAspect="1" noChangeArrowheads="1"/>
          </p:cNvSpPr>
          <p:nvPr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8" name="Rectangle 32"/>
          <p:cNvSpPr>
            <a:spLocks noChangeArrowheads="1"/>
          </p:cNvSpPr>
          <p:nvPr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3"/>
          <p:cNvSpPr>
            <a:spLocks noChangeArrowheads="1"/>
          </p:cNvSpPr>
          <p:nvPr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34"/>
          <p:cNvSpPr>
            <a:spLocks noChangeArrowheads="1"/>
          </p:cNvSpPr>
          <p:nvPr/>
        </p:nvSpPr>
        <p:spPr bwMode="auto">
          <a:xfrm>
            <a:off x="-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pic>
        <p:nvPicPr>
          <p:cNvPr id="11" name="Grafik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333375"/>
            <a:ext cx="6794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336550" y="2713038"/>
            <a:ext cx="2003425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0" t="874" r="240" b="874"/>
          <a:stretch>
            <a:fillRect/>
          </a:stretch>
        </p:blipFill>
        <p:spPr bwMode="auto">
          <a:xfrm>
            <a:off x="282575" y="2701925"/>
            <a:ext cx="2352675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7362" y="1979316"/>
            <a:ext cx="8435975" cy="701030"/>
          </a:xfrm>
        </p:spPr>
        <p:txBody>
          <a:bodyPr lIns="0" tIns="0" rIns="0" bIns="0" anchor="b"/>
          <a:lstStyle>
            <a:lvl1pPr marL="0" indent="0">
              <a:spcAft>
                <a:spcPct val="0"/>
              </a:spcAft>
              <a:buFont typeface="Wingdings" pitchFamily="2" charset="2"/>
              <a:buNone/>
              <a:defRPr sz="2400"/>
            </a:lvl1pPr>
          </a:lstStyle>
          <a:p>
            <a:pPr lvl="0"/>
            <a:r>
              <a:rPr lang="de-DE" noProof="0" dirty="0" smtClean="0"/>
              <a:t>Untertitel in Arial 20 </a:t>
            </a:r>
            <a:r>
              <a:rPr lang="de-DE" noProof="0" dirty="0" err="1" smtClean="0"/>
              <a:t>pt</a:t>
            </a:r>
            <a:endParaRPr lang="de-DE" noProof="0" dirty="0" smtClean="0"/>
          </a:p>
        </p:txBody>
      </p:sp>
      <p:sp>
        <p:nvSpPr>
          <p:cNvPr id="12329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484188" y="620713"/>
            <a:ext cx="7688212" cy="1295400"/>
          </a:xfrm>
        </p:spPr>
        <p:txBody>
          <a:bodyPr lIns="0" rIns="0"/>
          <a:lstStyle>
            <a:lvl1pPr>
              <a:defRPr sz="3600">
                <a:solidFill>
                  <a:srgbClr val="004B95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14" name="Rectangle 19"/>
          <p:cNvSpPr>
            <a:spLocks noGrp="1" noChangeArrowheads="1"/>
          </p:cNvSpPr>
          <p:nvPr>
            <p:ph type="dt" sz="quarter" idx="10"/>
          </p:nvPr>
        </p:nvSpPr>
        <p:spPr>
          <a:xfrm>
            <a:off x="7019925" y="6450013"/>
            <a:ext cx="1936750" cy="292100"/>
          </a:xfrm>
        </p:spPr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15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1331913" y="6453188"/>
            <a:ext cx="5616575" cy="288925"/>
          </a:xfrm>
        </p:spPr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2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2202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1480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6987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6177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1418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832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94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8726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614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154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eigenem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rgbClr val="003695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3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quarter" idx="10"/>
          </p:nvPr>
        </p:nvSpPr>
        <p:spPr/>
        <p:txBody>
          <a:bodyPr anchor="b" anchorCtr="0"/>
          <a:lstStyle>
            <a:lvl1pPr algn="r"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/>
        <p:txBody>
          <a:bodyPr anchor="b" anchorCtr="0"/>
          <a:lstStyle>
            <a:lvl1pPr eaLnBrk="0" hangingPunct="0">
              <a:defRPr sz="1200" smtClean="0"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400" b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F246D444-D36F-4737-A76B-E39B5DA1CD6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043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5115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495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folie mit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296863" y="923925"/>
            <a:ext cx="8847137" cy="1223963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98450" y="2106613"/>
            <a:ext cx="8845550" cy="4271962"/>
          </a:xfrm>
          <a:prstGeom prst="rect">
            <a:avLst/>
          </a:prstGeom>
          <a:gradFill flip="none" rotWithShape="1">
            <a:gsLst>
              <a:gs pos="0">
                <a:srgbClr val="004B95"/>
              </a:gs>
              <a:gs pos="100000">
                <a:srgbClr val="F6F6FF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6" name="Picture 12" descr="BL_Logo_2010_klein_rgb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506413" y="252413"/>
            <a:ext cx="73437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kern="1200" dirty="0" smtClean="0">
                <a:solidFill>
                  <a:srgbClr val="003399"/>
                </a:solidFill>
                <a:latin typeface="Arial" charset="0"/>
                <a:ea typeface="+mn-ea"/>
                <a:cs typeface="Arial" charset="0"/>
              </a:rPr>
              <a:t>Staatliches Schulamt Darmstadt</a:t>
            </a:r>
          </a:p>
        </p:txBody>
      </p:sp>
      <p:sp>
        <p:nvSpPr>
          <p:cNvPr id="8" name="Rectangle 30"/>
          <p:cNvSpPr>
            <a:spLocks noChangeAspect="1" noChangeArrowheads="1"/>
          </p:cNvSpPr>
          <p:nvPr userDrawn="1"/>
        </p:nvSpPr>
        <p:spPr bwMode="auto">
          <a:xfrm>
            <a:off x="3175" y="33337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9" name="Rectangle 31"/>
          <p:cNvSpPr>
            <a:spLocks noChangeArrowheads="1"/>
          </p:cNvSpPr>
          <p:nvPr userDrawn="1"/>
        </p:nvSpPr>
        <p:spPr bwMode="auto">
          <a:xfrm>
            <a:off x="3175" y="925513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0" name="Rectangle 32"/>
          <p:cNvSpPr>
            <a:spLocks noChangeArrowheads="1"/>
          </p:cNvSpPr>
          <p:nvPr userDrawn="1"/>
        </p:nvSpPr>
        <p:spPr bwMode="auto">
          <a:xfrm>
            <a:off x="3175" y="1517650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1" name="Rectangle 33"/>
          <p:cNvSpPr>
            <a:spLocks noChangeArrowheads="1"/>
          </p:cNvSpPr>
          <p:nvPr userDrawn="1"/>
        </p:nvSpPr>
        <p:spPr bwMode="auto">
          <a:xfrm>
            <a:off x="3175" y="2109788"/>
            <a:ext cx="287338" cy="287337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12" name="Rectangle 34"/>
          <p:cNvSpPr>
            <a:spLocks noChangeArrowheads="1"/>
          </p:cNvSpPr>
          <p:nvPr userDrawn="1"/>
        </p:nvSpPr>
        <p:spPr bwMode="auto">
          <a:xfrm>
            <a:off x="3175" y="2701925"/>
            <a:ext cx="287338" cy="287338"/>
          </a:xfrm>
          <a:prstGeom prst="rect">
            <a:avLst/>
          </a:prstGeom>
          <a:solidFill>
            <a:srgbClr val="DB2F36"/>
          </a:solidFill>
          <a:ln w="9525">
            <a:solidFill>
              <a:srgbClr val="DB2F36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de-DE" altLang="de-DE"/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rgbClr val="003695"/>
                </a:solidFill>
              </a:defRPr>
            </a:lvl1pPr>
          </a:lstStyle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41338" y="2109788"/>
            <a:ext cx="8410575" cy="427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1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BC935B-3D48-4693-8480-B5227052AA5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791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893763"/>
            <a:ext cx="8432800" cy="806997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1338" y="1988801"/>
            <a:ext cx="8410575" cy="4392950"/>
          </a:xfrm>
        </p:spPr>
        <p:txBody>
          <a:bodyPr/>
          <a:lstStyle>
            <a:lvl1pPr>
              <a:spcBef>
                <a:spcPts val="0"/>
              </a:spcBef>
              <a:spcAft>
                <a:spcPts val="600"/>
              </a:spcAft>
              <a:defRPr/>
            </a:lvl1pPr>
            <a:lvl2pPr marL="720725" indent="-263525"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2pPr>
            <a:lvl3pPr marL="1166813" indent="-252413"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3pPr>
            <a:lvl4pPr marL="1703388" indent="-268288">
              <a:spcBef>
                <a:spcPts val="200"/>
              </a:spcBef>
              <a:spcAft>
                <a:spcPts val="200"/>
              </a:spcAft>
              <a:defRPr>
                <a:solidFill>
                  <a:schemeClr val="tx1"/>
                </a:solidFill>
              </a:defRPr>
            </a:lvl4pPr>
            <a:lvl5pPr marL="2057400" indent="-261938">
              <a:spcBef>
                <a:spcPts val="300"/>
              </a:spcBef>
              <a:spcAft>
                <a:spcPts val="3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dirty="0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C1FBF6-47E4-4BD6-B654-96B0764338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7630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831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442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1813" y="893763"/>
            <a:ext cx="8432800" cy="98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2060575"/>
            <a:ext cx="841057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pic>
        <p:nvPicPr>
          <p:cNvPr id="1028" name="Picture 12" descr="BL_Logo_2010_klein_rg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333375"/>
            <a:ext cx="14001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9" name="Gruppieren 2"/>
          <p:cNvGrpSpPr>
            <a:grpSpLocks/>
          </p:cNvGrpSpPr>
          <p:nvPr userDrawn="1"/>
        </p:nvGrpSpPr>
        <p:grpSpPr bwMode="auto">
          <a:xfrm>
            <a:off x="0" y="333375"/>
            <a:ext cx="290513" cy="2655888"/>
            <a:chOff x="0" y="333375"/>
            <a:chExt cx="290513" cy="2655888"/>
          </a:xfrm>
        </p:grpSpPr>
        <p:sp>
          <p:nvSpPr>
            <p:cNvPr id="1034" name="Rectangle 13"/>
            <p:cNvSpPr>
              <a:spLocks noChangeAspect="1" noChangeArrowheads="1"/>
            </p:cNvSpPr>
            <p:nvPr/>
          </p:nvSpPr>
          <p:spPr bwMode="auto">
            <a:xfrm>
              <a:off x="3175" y="333375"/>
              <a:ext cx="287338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35" name="Rectangle 14"/>
            <p:cNvSpPr>
              <a:spLocks noChangeArrowheads="1"/>
            </p:cNvSpPr>
            <p:nvPr/>
          </p:nvSpPr>
          <p:spPr bwMode="auto">
            <a:xfrm>
              <a:off x="3175" y="925513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36" name="Rectangle 15"/>
            <p:cNvSpPr>
              <a:spLocks noChangeArrowheads="1"/>
            </p:cNvSpPr>
            <p:nvPr/>
          </p:nvSpPr>
          <p:spPr bwMode="auto">
            <a:xfrm>
              <a:off x="1588" y="1517650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37" name="Rectangle 16"/>
            <p:cNvSpPr>
              <a:spLocks noChangeArrowheads="1"/>
            </p:cNvSpPr>
            <p:nvPr/>
          </p:nvSpPr>
          <p:spPr bwMode="auto">
            <a:xfrm>
              <a:off x="0" y="2109788"/>
              <a:ext cx="287338" cy="287337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1038" name="Rectangle 17"/>
            <p:cNvSpPr>
              <a:spLocks noChangeArrowheads="1"/>
            </p:cNvSpPr>
            <p:nvPr/>
          </p:nvSpPr>
          <p:spPr bwMode="auto">
            <a:xfrm>
              <a:off x="1588" y="2701925"/>
              <a:ext cx="287337" cy="287338"/>
            </a:xfrm>
            <a:prstGeom prst="rect">
              <a:avLst/>
            </a:prstGeom>
            <a:solidFill>
              <a:srgbClr val="DB2F36"/>
            </a:solidFill>
            <a:ln w="9525">
              <a:solidFill>
                <a:srgbClr val="DB2F3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1033" name="Text Box 7"/>
          <p:cNvSpPr txBox="1">
            <a:spLocks noChangeArrowheads="1"/>
          </p:cNvSpPr>
          <p:nvPr userDrawn="1"/>
        </p:nvSpPr>
        <p:spPr bwMode="auto">
          <a:xfrm>
            <a:off x="506413" y="252413"/>
            <a:ext cx="7343775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Staatliches Schulamt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für den Landkreis Darmstadt-Dieburg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de-DE" sz="1400" b="1" dirty="0" smtClean="0">
                <a:solidFill>
                  <a:srgbClr val="003399"/>
                </a:solidFill>
                <a:cs typeface="+mn-cs"/>
              </a:rPr>
              <a:t>und die Stadt Darmstadt </a:t>
            </a:r>
            <a:endParaRPr lang="de-DE" sz="1200" dirty="0">
              <a:solidFill>
                <a:schemeClr val="tx2"/>
              </a:solidFill>
              <a:cs typeface="+mn-cs"/>
            </a:endParaRPr>
          </a:p>
        </p:txBody>
      </p:sp>
      <p:sp>
        <p:nvSpPr>
          <p:cNvPr id="15" name="Rectangle 19"/>
          <p:cNvSpPr>
            <a:spLocks noGrp="1" noChangeArrowheads="1"/>
          </p:cNvSpPr>
          <p:nvPr>
            <p:ph type="dt" sz="quarter" idx="2"/>
          </p:nvPr>
        </p:nvSpPr>
        <p:spPr>
          <a:xfrm>
            <a:off x="7380288" y="6450013"/>
            <a:ext cx="1576387" cy="292100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24.06.2016</a:t>
            </a:r>
            <a:endParaRPr lang="de-DE" dirty="0"/>
          </a:p>
        </p:txBody>
      </p:sp>
      <p:sp>
        <p:nvSpPr>
          <p:cNvPr id="16" name="Rectangle 20"/>
          <p:cNvSpPr>
            <a:spLocks noGrp="1" noChangeArrowheads="1"/>
          </p:cNvSpPr>
          <p:nvPr>
            <p:ph type="ftr" sz="quarter" idx="3"/>
          </p:nvPr>
        </p:nvSpPr>
        <p:spPr>
          <a:xfrm>
            <a:off x="1331913" y="6453188"/>
            <a:ext cx="5976937" cy="288925"/>
          </a:xfrm>
          <a:prstGeom prst="rect">
            <a:avLst/>
          </a:prstGeom>
        </p:spPr>
        <p:txBody>
          <a:bodyPr/>
          <a:lstStyle>
            <a:lvl1pPr algn="r" eaLnBrk="0" hangingPunct="0">
              <a:defRPr sz="1200" smtClean="0"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17" name="Rectangle 2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52450" y="6453188"/>
            <a:ext cx="706438" cy="300037"/>
          </a:xfrm>
          <a:prstGeom prst="rect">
            <a:avLst/>
          </a:prstGeom>
        </p:spPr>
        <p:txBody>
          <a:bodyPr/>
          <a:lstStyle>
            <a:lvl1pPr eaLnBrk="0" hangingPunct="0">
              <a:defRPr sz="1400" b="1">
                <a:solidFill>
                  <a:schemeClr val="bg1">
                    <a:lumMod val="50000"/>
                  </a:schemeClr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1209251-A2AB-4501-989E-457C8D2464E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15000"/>
        </a:spcAft>
        <a:buClr>
          <a:srgbClr val="003399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10000"/>
        </a:spcAft>
        <a:buClr>
          <a:srgbClr val="F00000"/>
        </a:buClr>
        <a:buSzPct val="100000"/>
        <a:buFont typeface="Arial" charset="0"/>
        <a:buChar char="»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Symbol" pitchFamily="18" charset="2"/>
        <a:buChar char="-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10000"/>
        </a:spcAft>
        <a:buClr>
          <a:schemeClr val="tx1"/>
        </a:buClr>
        <a:buChar char="•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10000"/>
        </a:spcAft>
        <a:buSzPct val="75000"/>
        <a:buFont typeface="Courier New" pitchFamily="49" charset="0"/>
        <a:buChar char="o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1000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EADA9-23CF-47CC-A57D-B61D054A05A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32092-BC76-488C-829C-A20D007E27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361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C4088-0470-433A-88DD-1A34044D8569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76E-26DD-4C1A-8E7A-15413113E5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753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9491A-6165-43C4-BC15-4700A337983B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3538-3F55-4F78-84E2-8C77F93CC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0403F-21AF-4280-B9A5-720C07488141}" type="datetimeFigureOut">
              <a:rPr lang="de-DE" smtClean="0"/>
              <a:t>15.11.2016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E38AD-4D89-4AB1-A572-119208BA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95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4.xml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9.xml"/><Relationship Id="rId5" Type="http://schemas.openxmlformats.org/officeDocument/2006/relationships/slide" Target="slide17.xml"/><Relationship Id="rId10" Type="http://schemas.openxmlformats.org/officeDocument/2006/relationships/image" Target="../media/image6.png"/><Relationship Id="rId4" Type="http://schemas.openxmlformats.org/officeDocument/2006/relationships/slide" Target="slide9.xml"/><Relationship Id="rId9" Type="http://schemas.openxmlformats.org/officeDocument/2006/relationships/slide" Target="slide3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Untertitel 1"/>
          <p:cNvSpPr>
            <a:spLocks noGrp="1"/>
          </p:cNvSpPr>
          <p:nvPr>
            <p:ph type="subTitle" idx="1"/>
          </p:nvPr>
        </p:nvSpPr>
        <p:spPr>
          <a:xfrm>
            <a:off x="2627730" y="2852920"/>
            <a:ext cx="6516270" cy="3816530"/>
          </a:xfrm>
        </p:spPr>
        <p:txBody>
          <a:bodyPr anchor="t" anchorCtr="0"/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pPr algn="r"/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 smtClean="0"/>
              <a:t>      … mit beruflichem </a:t>
            </a:r>
            <a:r>
              <a:rPr lang="de-DE" sz="2000" dirty="0" smtClean="0"/>
              <a:t>Schwerpunkt …</a:t>
            </a:r>
            <a:endParaRPr lang="de-DE" sz="2000" dirty="0" smtClean="0"/>
          </a:p>
          <a:p>
            <a:r>
              <a:rPr lang="de-DE" sz="2000" dirty="0"/>
              <a:t> </a:t>
            </a:r>
            <a:r>
              <a:rPr lang="de-DE" sz="2000" dirty="0" smtClean="0"/>
              <a:t>                                         </a:t>
            </a:r>
            <a:endParaRPr lang="de-DE" altLang="de-DE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de-DE" altLang="de-DE" sz="2000" dirty="0"/>
          </a:p>
          <a:p>
            <a:endParaRPr lang="de-DE" altLang="de-DE" sz="2000" dirty="0" smtClean="0"/>
          </a:p>
        </p:txBody>
      </p:sp>
      <p:sp>
        <p:nvSpPr>
          <p:cNvPr id="9219" name="Titel 2"/>
          <p:cNvSpPr>
            <a:spLocks noGrp="1"/>
          </p:cNvSpPr>
          <p:nvPr>
            <p:ph type="ctrTitle" sz="quarter"/>
          </p:nvPr>
        </p:nvSpPr>
        <p:spPr>
          <a:xfrm>
            <a:off x="484188" y="620713"/>
            <a:ext cx="7688262" cy="1800147"/>
          </a:xfrm>
        </p:spPr>
        <p:txBody>
          <a:bodyPr/>
          <a:lstStyle/>
          <a:p>
            <a:r>
              <a:rPr lang="de-DE" altLang="de-DE" sz="2600" dirty="0" smtClean="0"/>
              <a:t>Wege zur Fachhochschulreife und zum Abitur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Fachoberschule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Zulassungsvoraussetzungen für Organisationsform  A</a:t>
            </a:r>
          </a:p>
          <a:p>
            <a:pPr lvl="1"/>
            <a:r>
              <a:rPr lang="de-DE" dirty="0" smtClean="0"/>
              <a:t>Mittlerer Bildungsabschluss</a:t>
            </a:r>
          </a:p>
          <a:p>
            <a:pPr lvl="2"/>
            <a:r>
              <a:rPr lang="de-DE" dirty="0" smtClean="0"/>
              <a:t>in zwei der drei Fächer Deutsch, Mathematik </a:t>
            </a:r>
            <a:r>
              <a:rPr lang="de-DE" dirty="0"/>
              <a:t>und </a:t>
            </a:r>
            <a:r>
              <a:rPr lang="de-DE" dirty="0" smtClean="0"/>
              <a:t>Englisch </a:t>
            </a:r>
            <a:br>
              <a:rPr lang="de-DE" dirty="0" smtClean="0"/>
            </a:br>
            <a:r>
              <a:rPr lang="de-DE" dirty="0" smtClean="0"/>
              <a:t>mindestens Note </a:t>
            </a:r>
            <a:r>
              <a:rPr lang="de-DE" dirty="0"/>
              <a:t>3 </a:t>
            </a:r>
            <a:endParaRPr lang="de-DE" dirty="0" smtClean="0"/>
          </a:p>
          <a:p>
            <a:pPr lvl="2"/>
            <a:r>
              <a:rPr lang="de-DE" dirty="0" smtClean="0"/>
              <a:t>und in keinem der genannten Fächer schlechter als Note 4</a:t>
            </a:r>
          </a:p>
          <a:p>
            <a:pPr lvl="1"/>
            <a:endParaRPr lang="de-DE" dirty="0"/>
          </a:p>
          <a:p>
            <a:pPr>
              <a:spcBef>
                <a:spcPts val="1200"/>
              </a:spcBef>
              <a:defRPr/>
            </a:pPr>
            <a:r>
              <a:rPr lang="de-DE" dirty="0" smtClean="0"/>
              <a:t>Zulassungsverfahren</a:t>
            </a:r>
          </a:p>
          <a:p>
            <a:pPr lvl="1">
              <a:defRPr/>
            </a:pPr>
            <a:r>
              <a:rPr lang="de-DE" dirty="0" smtClean="0"/>
              <a:t>Bewerbung bis 31. </a:t>
            </a:r>
            <a:r>
              <a:rPr lang="de-DE" smtClean="0"/>
              <a:t>März </a:t>
            </a:r>
            <a:r>
              <a:rPr lang="de-DE" dirty="0"/>
              <a:t>des </a:t>
            </a:r>
            <a:r>
              <a:rPr lang="de-DE" dirty="0" smtClean="0"/>
              <a:t>Aufnahmejahres</a:t>
            </a:r>
          </a:p>
          <a:p>
            <a:pPr marL="101600">
              <a:defRPr/>
            </a:pPr>
            <a:endParaRPr lang="de-DE" dirty="0">
              <a:solidFill>
                <a:schemeClr val="tx2"/>
              </a:solidFill>
            </a:endParaRP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1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Fachoberschule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Zulassungsvoraussetzungen für Organisationsform  B</a:t>
            </a:r>
          </a:p>
          <a:p>
            <a:pPr lvl="1"/>
            <a:r>
              <a:rPr lang="de-DE" dirty="0" smtClean="0"/>
              <a:t>Mittlerer </a:t>
            </a:r>
            <a:r>
              <a:rPr lang="de-DE" dirty="0"/>
              <a:t>Bildungsabschlusses </a:t>
            </a:r>
          </a:p>
          <a:p>
            <a:pPr lvl="2"/>
            <a:r>
              <a:rPr lang="de-DE" dirty="0"/>
              <a:t>in zwei der drei Fächer Deutsch, Mathematik und Englisch </a:t>
            </a:r>
            <a:br>
              <a:rPr lang="de-DE" dirty="0"/>
            </a:br>
            <a:r>
              <a:rPr lang="de-DE" dirty="0"/>
              <a:t>mindestens Note 3 </a:t>
            </a:r>
          </a:p>
          <a:p>
            <a:pPr lvl="2"/>
            <a:r>
              <a:rPr lang="de-DE" dirty="0"/>
              <a:t>und in keinem der genannten Fächer schlechter als Note 4</a:t>
            </a:r>
          </a:p>
          <a:p>
            <a:pPr lvl="1"/>
            <a:r>
              <a:rPr lang="de-DE" dirty="0" smtClean="0"/>
              <a:t>Abschlussprüfung in einem anerkannten Ausbildungsberuf </a:t>
            </a:r>
          </a:p>
          <a:p>
            <a:pPr lvl="1"/>
            <a:r>
              <a:rPr lang="de-DE" dirty="0" smtClean="0"/>
              <a:t>Fehlende Notenvoraussetzungen im Zeugnis des mittleren Abschlusses können durch ein Abschlusszeugnis der Berufsschule (Gesamtnote mindestens 3,0) ersetzt werden. </a:t>
            </a:r>
          </a:p>
          <a:p>
            <a:pPr>
              <a:spcBef>
                <a:spcPts val="1200"/>
              </a:spcBef>
              <a:defRPr/>
            </a:pPr>
            <a:r>
              <a:rPr lang="de-DE" dirty="0" smtClean="0"/>
              <a:t>Zulassungsverfahren</a:t>
            </a:r>
          </a:p>
          <a:p>
            <a:pPr lvl="1">
              <a:defRPr/>
            </a:pPr>
            <a:r>
              <a:rPr lang="de-DE" dirty="0" smtClean="0"/>
              <a:t>Aufnahmeantrag </a:t>
            </a:r>
            <a:r>
              <a:rPr lang="de-DE" dirty="0"/>
              <a:t>bis </a:t>
            </a:r>
            <a:r>
              <a:rPr lang="de-DE" dirty="0" smtClean="0"/>
              <a:t>31.3. </a:t>
            </a:r>
            <a:r>
              <a:rPr lang="de-DE" dirty="0"/>
              <a:t>des Aufnahmejahres </a:t>
            </a:r>
            <a:endParaRPr lang="de-DE" dirty="0" smtClean="0"/>
          </a:p>
          <a:p>
            <a:pPr marL="101600">
              <a:defRPr/>
            </a:pPr>
            <a:endParaRPr lang="de-DE" dirty="0">
              <a:solidFill>
                <a:schemeClr val="tx2"/>
              </a:solidFill>
            </a:endParaRP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45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Fachoberschule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Unterricht</a:t>
            </a:r>
          </a:p>
          <a:p>
            <a:pPr lvl="1"/>
            <a:r>
              <a:rPr lang="de-DE" dirty="0" smtClean="0"/>
              <a:t>Deutsch, Englisch, Mathematik, Politik und Wirtschaft etc. sowie beruflicher Lernbereich </a:t>
            </a:r>
          </a:p>
          <a:p>
            <a:pPr lvl="1"/>
            <a:r>
              <a:rPr lang="de-DE" dirty="0" smtClean="0"/>
              <a:t>Gelenktes </a:t>
            </a:r>
            <a:r>
              <a:rPr lang="de-DE" dirty="0"/>
              <a:t>Praktikum im ersten Ausbildungsjahr bei Form </a:t>
            </a:r>
            <a:r>
              <a:rPr lang="de-DE" dirty="0" smtClean="0"/>
              <a:t>A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Abschlussprüfung</a:t>
            </a:r>
            <a:endParaRPr lang="de-DE" dirty="0"/>
          </a:p>
          <a:p>
            <a:pPr lvl="1"/>
            <a:r>
              <a:rPr lang="de-DE" dirty="0" smtClean="0"/>
              <a:t>Schriftlicher und mündlicher Prüfungsteil</a:t>
            </a:r>
          </a:p>
          <a:p>
            <a:pPr lvl="1"/>
            <a:r>
              <a:rPr lang="de-DE" dirty="0" smtClean="0"/>
              <a:t>Zentrale </a:t>
            </a:r>
            <a:r>
              <a:rPr lang="de-DE" dirty="0"/>
              <a:t>Abschlussprüfung ab 2017</a:t>
            </a:r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1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Fachoberschule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Abschluss</a:t>
            </a:r>
          </a:p>
          <a:p>
            <a:pPr lvl="1"/>
            <a:endParaRPr lang="de-DE" dirty="0" smtClean="0"/>
          </a:p>
          <a:p>
            <a:pPr lvl="1"/>
            <a:r>
              <a:rPr lang="de-DE" b="1" dirty="0" smtClean="0"/>
              <a:t>Fachhochschulreife</a:t>
            </a:r>
            <a:r>
              <a:rPr lang="de-DE" dirty="0" smtClean="0"/>
              <a:t>:</a:t>
            </a:r>
          </a:p>
          <a:p>
            <a:pPr lvl="2"/>
            <a:r>
              <a:rPr lang="de-DE" dirty="0" smtClean="0"/>
              <a:t>Berechtigt </a:t>
            </a:r>
            <a:r>
              <a:rPr lang="de-DE" dirty="0"/>
              <a:t>zum Studium an </a:t>
            </a:r>
            <a:r>
              <a:rPr lang="de-DE" dirty="0" smtClean="0"/>
              <a:t>Hochschulen </a:t>
            </a:r>
            <a:r>
              <a:rPr lang="de-DE" dirty="0"/>
              <a:t>in allen </a:t>
            </a:r>
            <a:r>
              <a:rPr lang="de-DE" dirty="0" smtClean="0"/>
              <a:t>Bundesländern</a:t>
            </a:r>
          </a:p>
          <a:p>
            <a:pPr lvl="2"/>
            <a:r>
              <a:rPr lang="de-DE" dirty="0" smtClean="0"/>
              <a:t>sowie </a:t>
            </a:r>
            <a:r>
              <a:rPr lang="de-DE" dirty="0"/>
              <a:t>zum Studium eines gestuften Studienganges </a:t>
            </a:r>
            <a:r>
              <a:rPr lang="de-DE" dirty="0" smtClean="0"/>
              <a:t>(Bachelor-Studiengang) an </a:t>
            </a:r>
            <a:r>
              <a:rPr lang="de-DE" dirty="0"/>
              <a:t>einer Universität in </a:t>
            </a:r>
            <a:r>
              <a:rPr lang="de-DE" dirty="0" smtClean="0"/>
              <a:t>Hessen </a:t>
            </a:r>
          </a:p>
          <a:p>
            <a:pPr marL="457200" lvl="1" indent="0">
              <a:buNone/>
            </a:pPr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673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Fachoberschule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73216"/>
              </p:ext>
            </p:extLst>
          </p:nvPr>
        </p:nvGraphicFramePr>
        <p:xfrm>
          <a:off x="611450" y="2132821"/>
          <a:ext cx="8209140" cy="4023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42"/>
                <a:gridCol w="5042598"/>
              </a:tblGrid>
              <a:tr h="640037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(Fachrichtung Technik)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8713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Bautechnik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Peter-Behrens-Schule,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9835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Elektrotechnik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Heinrich-Emanuel-Merck-Schule, Darmstadt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658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Informationstechnik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Erasmus-Kittler-Schule, Darmstadt</a:t>
                      </a:r>
                      <a:endParaRPr lang="de-DE" dirty="0"/>
                    </a:p>
                  </a:txBody>
                  <a:tcPr anchor="ctr"/>
                </a:tc>
              </a:tr>
              <a:tr h="69835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Maschinenbau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Erasmus-Kittler-Schule, Darmstadt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  <a:endParaRPr lang="de-DE" dirty="0"/>
                    </a:p>
                  </a:txBody>
                  <a:tcPr anchor="ctr"/>
                </a:tc>
              </a:tr>
              <a:tr h="5163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Textiltechnik und Bekleidung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dirty="0" smtClean="0"/>
                        <a:t>Alice-Eleonoren-Schule, Darmstadt</a:t>
                      </a:r>
                      <a:endParaRPr lang="de-DE" dirty="0"/>
                    </a:p>
                  </a:txBody>
                  <a:tcPr anchor="ctr"/>
                </a:tc>
              </a:tr>
              <a:tr h="516357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Umwelttechnik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  <a:endParaRPr lang="de-DE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019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Fachoberschule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8584462"/>
              </p:ext>
            </p:extLst>
          </p:nvPr>
        </p:nvGraphicFramePr>
        <p:xfrm>
          <a:off x="611450" y="2132820"/>
          <a:ext cx="8065120" cy="3457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479"/>
                <a:gridCol w="5028641"/>
              </a:tblGrid>
              <a:tr h="576080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(Fachrichtung Wirtschaft)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52132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Agrarwirtschaft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baseline="0" dirty="0" smtClean="0"/>
                        <a:t>Landrat-Gruber-Schule, Dieburg</a:t>
                      </a:r>
                      <a:endParaRPr lang="de-DE" dirty="0" smtClean="0"/>
                    </a:p>
                  </a:txBody>
                  <a:tcPr anchor="ctr"/>
                </a:tc>
              </a:tr>
              <a:tr h="7201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Ernährung</a:t>
                      </a:r>
                      <a:r>
                        <a:rPr lang="de-DE" baseline="0" dirty="0" smtClean="0"/>
                        <a:t> und Hauswirtschaft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Peter-Behrens-Schule,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 smtClean="0"/>
                        <a:t>Landrat-Gruber-Schule, Dieburg</a:t>
                      </a:r>
                      <a:endParaRPr lang="de-DE" dirty="0"/>
                    </a:p>
                  </a:txBody>
                  <a:tcPr anchor="ctr"/>
                </a:tc>
              </a:tr>
              <a:tr h="79211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Wirtschaft und Verwaltung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 </a:t>
                      </a:r>
                      <a:r>
                        <a:rPr lang="de-DE" baseline="0" dirty="0" smtClean="0"/>
                        <a:t>Darmstadt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 smtClean="0"/>
                        <a:t>Landrat-Gruber-Schule, Dieburg</a:t>
                      </a:r>
                      <a:endParaRPr lang="de-DE" dirty="0"/>
                    </a:p>
                  </a:txBody>
                  <a:tcPr anchor="ctr"/>
                </a:tc>
              </a:tr>
              <a:tr h="8483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Wirtschaftsinformatik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 </a:t>
                      </a:r>
                      <a:r>
                        <a:rPr lang="de-DE" baseline="0" dirty="0" smtClean="0"/>
                        <a:t>Darmstadt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 smtClean="0"/>
                        <a:t>Landrat-Gruber-Schule, Dieburg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532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Fachoberschule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5703837"/>
              </p:ext>
            </p:extLst>
          </p:nvPr>
        </p:nvGraphicFramePr>
        <p:xfrm>
          <a:off x="611450" y="2132820"/>
          <a:ext cx="8065120" cy="2736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6479"/>
                <a:gridCol w="5028641"/>
              </a:tblGrid>
              <a:tr h="733001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(weitere Fachrichtungen)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677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Gestaltung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Peter-Behrens-Schule,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  <a:endParaRPr lang="de-DE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63507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Gesundheit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 Darmstadt</a:t>
                      </a:r>
                      <a:endParaRPr lang="de-DE" dirty="0"/>
                    </a:p>
                  </a:txBody>
                  <a:tcPr anchor="ctr"/>
                </a:tc>
              </a:tr>
              <a:tr h="67213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Sozialwesen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dirty="0" smtClean="0"/>
                        <a:t>Alice-Eleonoren-Schule,</a:t>
                      </a:r>
                      <a:r>
                        <a:rPr lang="de-DE" baseline="0" dirty="0" smtClean="0"/>
                        <a:t> Darmstadt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32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Zweijährige Höhere Berufsfachschule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Aufgaben und Ziele</a:t>
            </a:r>
          </a:p>
          <a:p>
            <a:pPr lvl="1"/>
            <a:r>
              <a:rPr lang="de-DE" dirty="0" smtClean="0"/>
              <a:t>Erwerb eines schulischen Berufsabschlusses in verschiedenen Fachrichtungen</a:t>
            </a:r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/>
              <a:t>Aufbau und </a:t>
            </a:r>
            <a:r>
              <a:rPr lang="de-DE" dirty="0" smtClean="0"/>
              <a:t>Dauer</a:t>
            </a:r>
            <a:endParaRPr lang="de-DE" dirty="0"/>
          </a:p>
          <a:p>
            <a:pPr lvl="1"/>
            <a:r>
              <a:rPr lang="de-DE" dirty="0" smtClean="0"/>
              <a:t>Allgemeinbildender Bereich und beruflicher Lernbereich </a:t>
            </a:r>
          </a:p>
          <a:p>
            <a:pPr lvl="1"/>
            <a:r>
              <a:rPr lang="de-DE" dirty="0" smtClean="0"/>
              <a:t>2 Jahre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66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Zweijährige Höhere Berufsfachschule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Zulassungsvoraussetzungen </a:t>
            </a:r>
          </a:p>
          <a:p>
            <a:pPr lvl="1"/>
            <a:r>
              <a:rPr lang="de-DE" dirty="0" smtClean="0"/>
              <a:t>Versetzung in die Einführungsphase einer gymnasialen Oberstufe </a:t>
            </a:r>
            <a:r>
              <a:rPr lang="de-DE" u="sng" dirty="0" smtClean="0"/>
              <a:t>oder</a:t>
            </a:r>
            <a:endParaRPr lang="de-DE" u="sng" dirty="0"/>
          </a:p>
          <a:p>
            <a:pPr lvl="1"/>
            <a:r>
              <a:rPr lang="de-DE" dirty="0" smtClean="0"/>
              <a:t>Zeugnis über mittleren Abschluss </a:t>
            </a:r>
            <a:r>
              <a:rPr lang="de-DE" u="sng" dirty="0" smtClean="0"/>
              <a:t>oder</a:t>
            </a:r>
          </a:p>
          <a:p>
            <a:pPr lvl="1"/>
            <a:r>
              <a:rPr lang="de-DE" dirty="0" smtClean="0"/>
              <a:t>Abschlusszeugnis der zweijährigen Berufsfachschule </a:t>
            </a:r>
            <a:r>
              <a:rPr lang="de-DE" u="sng" dirty="0" smtClean="0"/>
              <a:t>oder</a:t>
            </a:r>
            <a:r>
              <a:rPr lang="de-DE" dirty="0" smtClean="0"/>
              <a:t> </a:t>
            </a:r>
          </a:p>
          <a:p>
            <a:pPr lvl="1"/>
            <a:r>
              <a:rPr lang="de-DE" dirty="0" smtClean="0"/>
              <a:t>Zeugnis der </a:t>
            </a:r>
            <a:r>
              <a:rPr lang="de-DE" dirty="0" smtClean="0"/>
              <a:t>Fachschulreife </a:t>
            </a:r>
            <a:r>
              <a:rPr lang="de-DE" dirty="0" smtClean="0"/>
              <a:t>oder als gleichwertig anerkanntes Zeugnis </a:t>
            </a:r>
          </a:p>
          <a:p>
            <a:pPr lvl="1"/>
            <a:r>
              <a:rPr lang="de-DE" dirty="0" smtClean="0"/>
              <a:t>Mindestens </a:t>
            </a:r>
            <a:r>
              <a:rPr lang="de-DE" dirty="0"/>
              <a:t>befriedigende Leistungen in zwei der Fächer Mathematik, </a:t>
            </a:r>
            <a:r>
              <a:rPr lang="de-DE" dirty="0" smtClean="0"/>
              <a:t>Deutsch </a:t>
            </a:r>
            <a:r>
              <a:rPr lang="de-DE" dirty="0"/>
              <a:t>und Englisch </a:t>
            </a:r>
            <a:r>
              <a:rPr lang="de-DE" dirty="0" smtClean="0"/>
              <a:t>(kein Fach darf schlechter als ausreichend sein)</a:t>
            </a:r>
          </a:p>
          <a:p>
            <a:pPr lvl="1"/>
            <a:r>
              <a:rPr lang="de-DE" dirty="0" smtClean="0"/>
              <a:t>Altersgrenze: bei Sozialassistenten 23 Jahre, sonst 25 Jahre</a:t>
            </a:r>
          </a:p>
          <a:p>
            <a:pPr>
              <a:spcBef>
                <a:spcPts val="1200"/>
              </a:spcBef>
              <a:defRPr/>
            </a:pPr>
            <a:r>
              <a:rPr lang="de-DE" dirty="0" smtClean="0"/>
              <a:t>Zulassungsverfahren</a:t>
            </a:r>
          </a:p>
          <a:p>
            <a:pPr lvl="1">
              <a:defRPr/>
            </a:pPr>
            <a:r>
              <a:rPr lang="de-DE" dirty="0" smtClean="0"/>
              <a:t>Bewerbung bis spätestens 30. April bei der gewählten Schule</a:t>
            </a:r>
          </a:p>
          <a:p>
            <a:pPr marL="0" indent="0">
              <a:buNone/>
              <a:defRPr/>
            </a:pPr>
            <a:endParaRPr lang="de-DE" dirty="0">
              <a:solidFill>
                <a:schemeClr val="tx2"/>
              </a:solidFill>
            </a:endParaRP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67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Zweijährige Höhere Berufsfachschule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Unterricht </a:t>
            </a:r>
          </a:p>
          <a:p>
            <a:pPr lvl="1"/>
            <a:r>
              <a:rPr lang="de-DE" dirty="0" smtClean="0"/>
              <a:t>Allgemeinbildender Bereich:</a:t>
            </a:r>
            <a:br>
              <a:rPr lang="de-DE" dirty="0" smtClean="0"/>
            </a:br>
            <a:r>
              <a:rPr lang="de-DE" dirty="0" smtClean="0"/>
              <a:t>4 Stunden pro Woche (5 Stunden bei Sozialassistenten), </a:t>
            </a:r>
          </a:p>
          <a:p>
            <a:pPr lvl="1"/>
            <a:r>
              <a:rPr lang="de-DE" dirty="0" smtClean="0"/>
              <a:t>Berufsbildender Bereich:</a:t>
            </a:r>
            <a:br>
              <a:rPr lang="de-DE" dirty="0" smtClean="0"/>
            </a:br>
            <a:r>
              <a:rPr lang="de-DE" dirty="0" smtClean="0"/>
              <a:t>29 Stunden pro Woche (Sozialassistenten 31) und </a:t>
            </a:r>
            <a:br>
              <a:rPr lang="de-DE" dirty="0" smtClean="0"/>
            </a:br>
            <a:r>
              <a:rPr lang="de-DE" dirty="0" smtClean="0"/>
              <a:t>Wahlunterricht 3 Stunden pro Woche </a:t>
            </a:r>
          </a:p>
          <a:p>
            <a:pPr lvl="1"/>
            <a:r>
              <a:rPr lang="de-DE" dirty="0" smtClean="0"/>
              <a:t>Betriebspraktikum (im 1. und 2. </a:t>
            </a:r>
            <a:r>
              <a:rPr lang="de-DE" dirty="0"/>
              <a:t>J</a:t>
            </a:r>
            <a:r>
              <a:rPr lang="de-DE" dirty="0" smtClean="0"/>
              <a:t>ahr)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Abschlussprüfung</a:t>
            </a:r>
          </a:p>
          <a:p>
            <a:pPr lvl="1"/>
            <a:r>
              <a:rPr lang="de-DE" dirty="0" smtClean="0"/>
              <a:t>Schriftlicher </a:t>
            </a:r>
            <a:r>
              <a:rPr lang="de-DE" dirty="0"/>
              <a:t>und praktischer </a:t>
            </a:r>
            <a:r>
              <a:rPr lang="de-DE" dirty="0" smtClean="0"/>
              <a:t>Prüfungsteil </a:t>
            </a:r>
            <a:endParaRPr lang="de-DE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809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/>
        </p:nvSpPr>
        <p:spPr>
          <a:xfrm>
            <a:off x="7107987" y="5090201"/>
            <a:ext cx="544195" cy="12930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rot="16200000">
            <a:off x="6576873" y="4648463"/>
            <a:ext cx="544195" cy="14986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2"/>
                </a:solidFill>
              </a:rPr>
              <a:t>Wege zur Fachhochschulreife und zum Abitur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algn="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1728882" y="5229250"/>
            <a:ext cx="6155578" cy="6127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mittlerer 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Abschluss (Realschulabschluss) 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36"/>
          <p:cNvSpPr>
            <a:spLocks noChangeArrowheads="1"/>
          </p:cNvSpPr>
          <p:nvPr/>
        </p:nvSpPr>
        <p:spPr bwMode="auto">
          <a:xfrm>
            <a:off x="6913925" y="4367680"/>
            <a:ext cx="970535" cy="7175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Höhere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Berufsfach-schule </a:t>
            </a:r>
            <a:endParaRPr lang="de-DE" altLang="de-DE" sz="1100" b="1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1-jährig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hteck 38"/>
          <p:cNvSpPr>
            <a:spLocks noChangeArrowheads="1"/>
          </p:cNvSpPr>
          <p:nvPr/>
        </p:nvSpPr>
        <p:spPr bwMode="auto">
          <a:xfrm>
            <a:off x="2858020" y="2118492"/>
            <a:ext cx="3903663" cy="720725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Fachhochschulreife</a:t>
            </a:r>
          </a:p>
        </p:txBody>
      </p:sp>
      <p:sp>
        <p:nvSpPr>
          <p:cNvPr id="10" name="Rechteck 45"/>
          <p:cNvSpPr>
            <a:spLocks noChangeArrowheads="1"/>
          </p:cNvSpPr>
          <p:nvPr/>
        </p:nvSpPr>
        <p:spPr bwMode="auto">
          <a:xfrm>
            <a:off x="1724327" y="2121665"/>
            <a:ext cx="1016000" cy="720725"/>
          </a:xfrm>
          <a:prstGeom prst="rect">
            <a:avLst/>
          </a:prstGeom>
          <a:solidFill>
            <a:srgbClr val="B8CCE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Allgemeine Hochschul-reife</a:t>
            </a:r>
            <a:endParaRPr lang="de-DE" altLang="de-DE" sz="1200" b="1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Rechteck 46"/>
          <p:cNvSpPr>
            <a:spLocks noChangeArrowheads="1"/>
          </p:cNvSpPr>
          <p:nvPr/>
        </p:nvSpPr>
        <p:spPr bwMode="auto">
          <a:xfrm>
            <a:off x="3931398" y="2988097"/>
            <a:ext cx="2809875" cy="615950"/>
          </a:xfrm>
          <a:prstGeom prst="rect">
            <a:avLst/>
          </a:prstGeom>
          <a:solidFill>
            <a:srgbClr val="FABF8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Fachoberschule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Zusatz-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</a:t>
            </a:r>
            <a:r>
              <a:rPr lang="de-DE" altLang="de-DE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Fach- 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 B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de-DE" alt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unterricht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de-DE" altLang="de-DE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schule</a:t>
            </a:r>
            <a:endParaRPr lang="de-DE" altLang="de-DE" sz="10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085334" y="5075384"/>
            <a:ext cx="544195" cy="1435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Gleichschenkliges Dreieck 12"/>
          <p:cNvSpPr/>
          <p:nvPr/>
        </p:nvSpPr>
        <p:spPr>
          <a:xfrm>
            <a:off x="1940170" y="2860437"/>
            <a:ext cx="598615" cy="146685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97268" y="5082465"/>
            <a:ext cx="544195" cy="1435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050416" y="2854747"/>
            <a:ext cx="544195" cy="13335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163245" y="5053167"/>
            <a:ext cx="544195" cy="164148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597524" y="5076115"/>
            <a:ext cx="544195" cy="1498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1504983" y="2488005"/>
            <a:ext cx="0" cy="32893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feil nach unten 20"/>
          <p:cNvSpPr/>
          <p:nvPr/>
        </p:nvSpPr>
        <p:spPr>
          <a:xfrm rot="16200000" flipH="1">
            <a:off x="1604312" y="5470546"/>
            <a:ext cx="45085" cy="1949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2" name="Pfeil nach unten 21"/>
          <p:cNvSpPr/>
          <p:nvPr/>
        </p:nvSpPr>
        <p:spPr>
          <a:xfrm rot="16200000" flipH="1">
            <a:off x="1603041" y="2420724"/>
            <a:ext cx="45085" cy="1924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3" name="Textfeld 20"/>
          <p:cNvSpPr txBox="1">
            <a:spLocks noChangeArrowheads="1"/>
          </p:cNvSpPr>
          <p:nvPr/>
        </p:nvSpPr>
        <p:spPr bwMode="auto">
          <a:xfrm rot="-5400000">
            <a:off x="587676" y="3984674"/>
            <a:ext cx="1376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externer Abschluss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594611" y="3616404"/>
            <a:ext cx="544195" cy="1498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4164261" y="3616404"/>
            <a:ext cx="544195" cy="1498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878907" y="2988097"/>
            <a:ext cx="957050" cy="209713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Fachober-schule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Form A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27" name="Gleichschenkliges Dreieck 26"/>
          <p:cNvSpPr/>
          <p:nvPr/>
        </p:nvSpPr>
        <p:spPr>
          <a:xfrm>
            <a:off x="3085334" y="2854747"/>
            <a:ext cx="544195" cy="13335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724327" y="2988097"/>
            <a:ext cx="1030302" cy="209713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dirty="0">
                <a:solidFill>
                  <a:srgbClr val="000000"/>
                </a:solidFill>
                <a:ea typeface="Times New Roman"/>
                <a:cs typeface="Times New Roman"/>
              </a:rPr>
              <a:t>Berufliches Gymnasium </a:t>
            </a:r>
          </a:p>
          <a:p>
            <a:pPr algn="ctr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949700" y="3714265"/>
            <a:ext cx="964132" cy="13709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Höhere 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Berufs-</a:t>
            </a:r>
            <a:r>
              <a:rPr lang="de-DE" sz="1100" b="1" kern="1200" dirty="0" err="1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fachschule</a:t>
            </a:r>
            <a:r>
              <a:rPr lang="de-DE" sz="11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Voll-schulische 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Ausbildung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2-jährig</a:t>
            </a: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0" name="Rechteck 29">
            <a:hlinkClick r:id="" action="ppaction://noaction"/>
          </p:cNvPr>
          <p:cNvSpPr/>
          <p:nvPr/>
        </p:nvSpPr>
        <p:spPr>
          <a:xfrm>
            <a:off x="4968557" y="3714265"/>
            <a:ext cx="1802130" cy="13709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Duale Ausbildung</a:t>
            </a:r>
            <a:endParaRPr lang="de-DE" sz="1100" dirty="0">
              <a:effectLst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Betrieb/Berufsschule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1" name="Interaktive Schaltfläche: Nächste(r) oder Weiter 30">
            <a:hlinkClick r:id="rId3" action="ppaction://hlinksldjump" highlightClick="1"/>
          </p:cNvPr>
          <p:cNvSpPr/>
          <p:nvPr/>
        </p:nvSpPr>
        <p:spPr>
          <a:xfrm>
            <a:off x="2529106" y="4901985"/>
            <a:ext cx="198864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Nächste(r) oder Weiter 31">
            <a:hlinkClick r:id="rId4" action="ppaction://hlinksldjump" highlightClick="1"/>
          </p:cNvPr>
          <p:cNvSpPr/>
          <p:nvPr/>
        </p:nvSpPr>
        <p:spPr>
          <a:xfrm>
            <a:off x="3604815" y="4901985"/>
            <a:ext cx="206428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Interaktive Schaltfläche: Nächste(r) oder Weiter 32">
            <a:hlinkClick r:id="rId5" action="ppaction://hlinksldjump" highlightClick="1"/>
          </p:cNvPr>
          <p:cNvSpPr/>
          <p:nvPr/>
        </p:nvSpPr>
        <p:spPr>
          <a:xfrm>
            <a:off x="4683742" y="4901985"/>
            <a:ext cx="205376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Interaktive Schaltfläche: Nächste(r) oder Weiter 33">
            <a:hlinkClick r:id="rId6" action="ppaction://hlinksldjump" highlightClick="1"/>
          </p:cNvPr>
          <p:cNvSpPr/>
          <p:nvPr/>
        </p:nvSpPr>
        <p:spPr>
          <a:xfrm>
            <a:off x="6527621" y="4903282"/>
            <a:ext cx="216030" cy="1622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Interaktive Schaltfläche: Nächste(r) oder Weiter 34">
            <a:hlinkClick r:id="rId7" action="ppaction://hlinksldjump" highlightClick="1"/>
          </p:cNvPr>
          <p:cNvSpPr/>
          <p:nvPr/>
        </p:nvSpPr>
        <p:spPr>
          <a:xfrm>
            <a:off x="7677489" y="4901630"/>
            <a:ext cx="184982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Interaktive Schaltfläche: Nächste(r) oder Weiter 37">
            <a:hlinkClick r:id="rId4" action="ppaction://hlinksldjump" highlightClick="1"/>
          </p:cNvPr>
          <p:cNvSpPr/>
          <p:nvPr/>
        </p:nvSpPr>
        <p:spPr>
          <a:xfrm>
            <a:off x="4762129" y="3420462"/>
            <a:ext cx="206428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Interaktive Schaltfläche: Nächste(r) oder Weiter 38">
            <a:hlinkClick r:id="rId8" action="ppaction://hlinksldjump" highlightClick="1"/>
          </p:cNvPr>
          <p:cNvSpPr/>
          <p:nvPr/>
        </p:nvSpPr>
        <p:spPr>
          <a:xfrm>
            <a:off x="6500529" y="3416808"/>
            <a:ext cx="216030" cy="1622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Interaktive Schaltfläche: Nächste(r) oder Weiter 39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87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Zweijährige Höhere Berufsfachschule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Abschluss</a:t>
            </a:r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Berufsabschluss</a:t>
            </a:r>
            <a:r>
              <a:rPr lang="de-DE" dirty="0" smtClean="0"/>
              <a:t> als staatlich geprüfte/-r Assistent/-in 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r>
              <a:rPr lang="de-DE" dirty="0" smtClean="0"/>
              <a:t>Erwerb der </a:t>
            </a:r>
            <a:r>
              <a:rPr lang="de-DE" b="1" dirty="0" smtClean="0"/>
              <a:t>Fachhochschulreife</a:t>
            </a:r>
            <a:r>
              <a:rPr lang="de-DE" dirty="0" smtClean="0"/>
              <a:t> ist durch</a:t>
            </a:r>
          </a:p>
          <a:p>
            <a:pPr lvl="2"/>
            <a:r>
              <a:rPr lang="de-DE" dirty="0"/>
              <a:t>Zusatzunterricht, </a:t>
            </a:r>
          </a:p>
          <a:p>
            <a:pPr lvl="2"/>
            <a:r>
              <a:rPr lang="de-DE" dirty="0"/>
              <a:t>Zusatzprüfung und </a:t>
            </a:r>
          </a:p>
          <a:p>
            <a:pPr lvl="2"/>
            <a:r>
              <a:rPr lang="de-DE" dirty="0"/>
              <a:t>Nachweis eines Praktikums (½ Jahr) im Anschluss möglich</a:t>
            </a:r>
          </a:p>
          <a:p>
            <a:pPr marL="722313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49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Zweijährige Höhere Berufsfachschule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141547"/>
              </p:ext>
            </p:extLst>
          </p:nvPr>
        </p:nvGraphicFramePr>
        <p:xfrm>
          <a:off x="611450" y="2132821"/>
          <a:ext cx="8209140" cy="35384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42"/>
                <a:gridCol w="5042598"/>
              </a:tblGrid>
              <a:tr h="664441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(nach Fachrichtungen)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48771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Chemietechnik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Peter-Behrens-Schule,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86076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Bürowirtschaft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Friedrich-List-Schule, Darmstadt</a:t>
                      </a:r>
                    </a:p>
                  </a:txBody>
                  <a:tcPr anchor="ctr"/>
                </a:tc>
              </a:tr>
              <a:tr h="484371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Fremdsprachensekretariat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Friedrich-List-Schule, Darmstadt</a:t>
                      </a:r>
                    </a:p>
                  </a:txBody>
                  <a:tcPr anchor="ctr"/>
                </a:tc>
              </a:tr>
              <a:tr h="685783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Informationsverarbeitung</a:t>
                      </a:r>
                      <a:r>
                        <a:rPr lang="de-DE" baseline="0" dirty="0" smtClean="0"/>
                        <a:t> mit Fachrichtung Technik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Heinrich-Emanuel-Merck-Schule, Darmstadt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</a:p>
                  </a:txBody>
                  <a:tcPr anchor="ctr"/>
                </a:tc>
              </a:tr>
              <a:tr h="72498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Informationsverarbeitung</a:t>
                      </a:r>
                      <a:r>
                        <a:rPr lang="de-DE" baseline="0" dirty="0" smtClean="0"/>
                        <a:t> mit Fachrichtung Wirtschaft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 Darmstadt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  <a:endParaRPr lang="de-DE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10" name="Interaktive Schaltfläche: Zurück oder Vorherige(r) 9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teraktive Schaltfläche: Nächste(r) oder Weiter 10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09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Zweijährige Höhere Berufsfachschule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518296"/>
              </p:ext>
            </p:extLst>
          </p:nvPr>
        </p:nvGraphicFramePr>
        <p:xfrm>
          <a:off x="611450" y="2132820"/>
          <a:ext cx="8209140" cy="172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9140"/>
              </a:tblGrid>
              <a:tr h="620194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(für Sozialassistenten)</a:t>
                      </a:r>
                      <a:endParaRPr lang="de-DE" dirty="0"/>
                    </a:p>
                  </a:txBody>
                  <a:tcPr anchor="ctr"/>
                </a:tc>
              </a:tr>
              <a:tr h="531965">
                <a:tc>
                  <a:txBody>
                    <a:bodyPr/>
                    <a:lstStyle/>
                    <a:p>
                      <a:pPr marL="2571750" lvl="5" indent="-285750" algn="l" eaLnBrk="1" fontAlgn="auto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Alice-Eleonoren-Schule, Darmstadt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76081">
                <a:tc>
                  <a:txBody>
                    <a:bodyPr/>
                    <a:lstStyle/>
                    <a:p>
                      <a:pPr marL="2571750" marR="0" lvl="5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Zurück oder Vorherige(r) 9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88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1140903"/>
            <a:ext cx="8432800" cy="806997"/>
          </a:xfrm>
        </p:spPr>
        <p:txBody>
          <a:bodyPr/>
          <a:lstStyle/>
          <a:p>
            <a:r>
              <a:rPr lang="de-DE" dirty="0"/>
              <a:t>Erlangung der </a:t>
            </a:r>
            <a:r>
              <a:rPr lang="de-DE" dirty="0" smtClean="0"/>
              <a:t>Fachhochschulreife über Zusatzunterricht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bei zweijährigen höheren Berufsfachschulen (Assistenten) mit</a:t>
            </a:r>
          </a:p>
          <a:p>
            <a:pPr lvl="1"/>
            <a:r>
              <a:rPr lang="de-DE" dirty="0"/>
              <a:t>dem Nachweis über die bestandene Abschlussprüfung</a:t>
            </a:r>
          </a:p>
          <a:p>
            <a:pPr lvl="1"/>
            <a:r>
              <a:rPr lang="de-DE" dirty="0" smtClean="0"/>
              <a:t>der </a:t>
            </a:r>
            <a:r>
              <a:rPr lang="de-DE" dirty="0"/>
              <a:t>Teilnahme am Zusatzangebot und bestandener Zusatzprüfung und </a:t>
            </a:r>
          </a:p>
          <a:p>
            <a:pPr lvl="1"/>
            <a:r>
              <a:rPr lang="de-DE" dirty="0"/>
              <a:t>einer ausreichenden beruflichen </a:t>
            </a:r>
            <a:r>
              <a:rPr lang="de-DE" dirty="0" smtClean="0"/>
              <a:t>Tätigkeit</a:t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370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Einjährige Höhere Berufsfachschule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Aufgaben und Ziele</a:t>
            </a:r>
          </a:p>
          <a:p>
            <a:pPr lvl="1"/>
            <a:r>
              <a:rPr lang="de-DE" dirty="0"/>
              <a:t>Vorbereitung auf eine </a:t>
            </a:r>
            <a:r>
              <a:rPr lang="de-DE" dirty="0" smtClean="0"/>
              <a:t>Berufsausbildung, insbesondere in der Fachrichtung Wirtschaft und Verwaltung</a:t>
            </a:r>
          </a:p>
          <a:p>
            <a:pPr lvl="1"/>
            <a:r>
              <a:rPr lang="de-DE" dirty="0" smtClean="0"/>
              <a:t>Erweiterung der Allgemeinbildung</a:t>
            </a:r>
          </a:p>
          <a:p>
            <a:pPr lvl="1"/>
            <a:r>
              <a:rPr lang="de-DE" dirty="0" smtClean="0"/>
              <a:t>Verbesserung der Chancen auf einen Ausbildungsplatz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 smtClean="0"/>
              <a:t>Dauer </a:t>
            </a:r>
            <a:endParaRPr lang="de-DE" dirty="0"/>
          </a:p>
          <a:p>
            <a:pPr lvl="1"/>
            <a:r>
              <a:rPr lang="de-DE" dirty="0" smtClean="0"/>
              <a:t>Ein Jahr (vollschulisch)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2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Einjährige Höhere Berufsfachschule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Zugangsvoraussetzungen</a:t>
            </a:r>
          </a:p>
          <a:p>
            <a:pPr lvl="1"/>
            <a:r>
              <a:rPr lang="de-DE" dirty="0" smtClean="0"/>
              <a:t>Mittlerer </a:t>
            </a:r>
            <a:r>
              <a:rPr lang="de-DE" dirty="0"/>
              <a:t>Abschluss (Realschulabschluss) oder </a:t>
            </a:r>
            <a:r>
              <a:rPr lang="de-DE" dirty="0" smtClean="0"/>
              <a:t>gleichwertiger Abschluss</a:t>
            </a:r>
            <a:br>
              <a:rPr lang="de-DE" dirty="0" smtClean="0"/>
            </a:br>
            <a:r>
              <a:rPr lang="de-DE" dirty="0" smtClean="0"/>
              <a:t>oder</a:t>
            </a:r>
          </a:p>
          <a:p>
            <a:pPr lvl="1"/>
            <a:r>
              <a:rPr lang="de-DE" dirty="0" smtClean="0"/>
              <a:t>Versetzung </a:t>
            </a:r>
            <a:r>
              <a:rPr lang="de-DE" dirty="0"/>
              <a:t>in die Einführungsphase einer </a:t>
            </a:r>
            <a:r>
              <a:rPr lang="de-DE" dirty="0" smtClean="0"/>
              <a:t>gymnasialen Oberstufe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Zulassungsverfahren</a:t>
            </a:r>
          </a:p>
          <a:p>
            <a:pPr lvl="1"/>
            <a:r>
              <a:rPr lang="de-DE" dirty="0" smtClean="0"/>
              <a:t>Schriftliche Bewerbung bis zum 15. Februar </a:t>
            </a:r>
            <a:br>
              <a:rPr lang="de-DE" dirty="0" smtClean="0"/>
            </a:br>
            <a:r>
              <a:rPr lang="de-DE" dirty="0" smtClean="0"/>
              <a:t>(Lebenslauf, </a:t>
            </a:r>
            <a:r>
              <a:rPr lang="de-DE" dirty="0"/>
              <a:t>beglaubigte Kopie des letzten Schulzeugnisses)</a:t>
            </a:r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Einjährige Höhere Berufsfachschule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Unterricht</a:t>
            </a:r>
          </a:p>
          <a:p>
            <a:pPr lvl="1"/>
            <a:r>
              <a:rPr lang="de-DE" dirty="0" smtClean="0"/>
              <a:t>Pflicht- </a:t>
            </a:r>
            <a:r>
              <a:rPr lang="de-DE" dirty="0"/>
              <a:t>und </a:t>
            </a:r>
            <a:r>
              <a:rPr lang="de-DE" dirty="0" smtClean="0"/>
              <a:t>Wahlfächer:</a:t>
            </a:r>
            <a:br>
              <a:rPr lang="de-DE" dirty="0" smtClean="0"/>
            </a:br>
            <a:r>
              <a:rPr lang="de-DE" dirty="0" smtClean="0"/>
              <a:t>allgemeiner und fachbezogener </a:t>
            </a:r>
            <a:r>
              <a:rPr lang="de-DE" dirty="0"/>
              <a:t>Lernbereich </a:t>
            </a:r>
            <a:endParaRPr lang="de-DE" dirty="0" smtClean="0"/>
          </a:p>
          <a:p>
            <a:pPr lvl="1"/>
            <a:r>
              <a:rPr lang="de-DE" dirty="0" smtClean="0"/>
              <a:t>Ziel: Vermittlung </a:t>
            </a:r>
            <a:r>
              <a:rPr lang="de-DE" dirty="0"/>
              <a:t>fachtheoretischer Kenntnisse und fachpraktische Fertigkeiten in dem gewählten Berufsfeld</a:t>
            </a:r>
          </a:p>
          <a:p>
            <a:pPr marL="914400" lvl="2" indent="0">
              <a:buNone/>
            </a:pPr>
            <a:endParaRPr lang="de-DE" dirty="0" smtClean="0"/>
          </a:p>
          <a:p>
            <a:r>
              <a:rPr lang="de-DE" dirty="0" smtClean="0"/>
              <a:t>Keine Abschlussprüfung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56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Einjährige Höhere Berufsfachschule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Abschluss </a:t>
            </a:r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Abschlusszeugnis </a:t>
            </a:r>
            <a:r>
              <a:rPr lang="de-DE" dirty="0" smtClean="0"/>
              <a:t>bei mindestens ausreichenden Leistungen in allen Fächern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Die </a:t>
            </a:r>
            <a:r>
              <a:rPr lang="de-DE" b="1" dirty="0" smtClean="0"/>
              <a:t>Anrechnung</a:t>
            </a:r>
            <a:r>
              <a:rPr lang="de-DE" dirty="0" smtClean="0"/>
              <a:t> als erstes </a:t>
            </a:r>
            <a:r>
              <a:rPr lang="de-DE" b="1" dirty="0" smtClean="0"/>
              <a:t>Ausbildungsjahr </a:t>
            </a:r>
            <a:r>
              <a:rPr lang="de-DE" dirty="0" smtClean="0"/>
              <a:t>ist</a:t>
            </a:r>
            <a:r>
              <a:rPr lang="de-DE" b="1" dirty="0" smtClean="0"/>
              <a:t> </a:t>
            </a:r>
            <a:r>
              <a:rPr lang="de-DE" dirty="0" smtClean="0"/>
              <a:t>möglich.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Einjährige Höhere Berufsfachschule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663374"/>
              </p:ext>
            </p:extLst>
          </p:nvPr>
        </p:nvGraphicFramePr>
        <p:xfrm>
          <a:off x="611450" y="2132820"/>
          <a:ext cx="8209140" cy="16916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9140"/>
              </a:tblGrid>
              <a:tr h="57608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</a:t>
                      </a:r>
                      <a:endParaRPr lang="de-DE" dirty="0"/>
                    </a:p>
                  </a:txBody>
                  <a:tcPr anchor="ctr"/>
                </a:tc>
              </a:tr>
              <a:tr h="1115601">
                <a:tc>
                  <a:txBody>
                    <a:bodyPr/>
                    <a:lstStyle/>
                    <a:p>
                      <a:pPr marL="0" indent="0" algn="ctr" eaLnBrk="1" fontAlgn="auto" hangingPunct="1"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Friedrich-List-Schule, Darmstadt</a:t>
                      </a:r>
                    </a:p>
                    <a:p>
                      <a:pPr marL="0" indent="0" algn="ctr" eaLnBrk="1" fontAlgn="auto" hangingPunct="1"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für Wirtschaft und Verwaltung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82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Duale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Aufgaben und Ziele</a:t>
            </a:r>
          </a:p>
          <a:p>
            <a:pPr lvl="1"/>
            <a:r>
              <a:rPr lang="de-DE" dirty="0" smtClean="0"/>
              <a:t>Vermittlung beruflicher Grund- und Fachausbildung </a:t>
            </a:r>
          </a:p>
          <a:p>
            <a:pPr lvl="1"/>
            <a:r>
              <a:rPr lang="de-DE" dirty="0" smtClean="0"/>
              <a:t>Erweiterung der allgemeinen Bildung</a:t>
            </a:r>
          </a:p>
          <a:p>
            <a:pPr lvl="1"/>
            <a:r>
              <a:rPr lang="de-DE" dirty="0" smtClean="0"/>
              <a:t>Erwerb eines Hauptschulabschlusses, mittleren Abschlusses und der allgemeinen Fachhochschulreife parallel zur Berufsausbildung möglich</a:t>
            </a:r>
            <a:endParaRPr lang="de-DE" dirty="0"/>
          </a:p>
          <a:p>
            <a:pPr lvl="1"/>
            <a:endParaRPr lang="de-DE" dirty="0" smtClean="0"/>
          </a:p>
          <a:p>
            <a:r>
              <a:rPr lang="de-DE" dirty="0"/>
              <a:t>Aufbau und </a:t>
            </a:r>
            <a:r>
              <a:rPr lang="de-DE" dirty="0" smtClean="0"/>
              <a:t>Dauer</a:t>
            </a:r>
            <a:endParaRPr lang="de-DE" dirty="0"/>
          </a:p>
          <a:p>
            <a:pPr lvl="1"/>
            <a:r>
              <a:rPr lang="de-DE" dirty="0"/>
              <a:t>Schule und </a:t>
            </a:r>
            <a:r>
              <a:rPr lang="de-DE" dirty="0" smtClean="0"/>
              <a:t>Betrieb (Duale Ausbildung)</a:t>
            </a:r>
          </a:p>
          <a:p>
            <a:pPr lvl="1"/>
            <a:r>
              <a:rPr lang="de-DE" dirty="0" smtClean="0"/>
              <a:t>Zwei bis dreieinhalb Jahre (je </a:t>
            </a:r>
            <a:r>
              <a:rPr lang="de-DE" dirty="0"/>
              <a:t>nach </a:t>
            </a:r>
            <a:r>
              <a:rPr lang="de-DE" dirty="0" smtClean="0"/>
              <a:t>Ausbildungsberuf)</a:t>
            </a:r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23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leichschenkliges Dreieck 43"/>
          <p:cNvSpPr/>
          <p:nvPr/>
        </p:nvSpPr>
        <p:spPr>
          <a:xfrm>
            <a:off x="1940170" y="2860437"/>
            <a:ext cx="598615" cy="146685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6" name="Gleichschenkliges Dreieck 15"/>
          <p:cNvSpPr/>
          <p:nvPr/>
        </p:nvSpPr>
        <p:spPr>
          <a:xfrm rot="16200000">
            <a:off x="6601609" y="4648463"/>
            <a:ext cx="494723" cy="14986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solidFill>
                  <a:schemeClr val="tx2"/>
                </a:solidFill>
              </a:rPr>
              <a:t>Wege zur Fachhochschulreife und zum Abitur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 algn="r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1728882" y="5229250"/>
            <a:ext cx="6155578" cy="612775"/>
          </a:xfrm>
          <a:prstGeom prst="rect">
            <a:avLst/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kumimoji="0" lang="de-DE" altLang="de-DE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mittlerer </a:t>
            </a:r>
            <a:r>
              <a:rPr lang="de-DE" altLang="de-DE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Abschluss (Realschulabschluss) </a:t>
            </a:r>
            <a:endParaRPr kumimoji="0" lang="de-DE" altLang="de-DE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hteck 36"/>
          <p:cNvSpPr>
            <a:spLocks noChangeArrowheads="1"/>
          </p:cNvSpPr>
          <p:nvPr/>
        </p:nvSpPr>
        <p:spPr bwMode="auto">
          <a:xfrm>
            <a:off x="6913925" y="4367680"/>
            <a:ext cx="970535" cy="7175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Höhere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1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Berufsfach-schule </a:t>
            </a:r>
            <a:endParaRPr lang="de-DE" altLang="de-DE" sz="1100" b="1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1-jährig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hteck 38"/>
          <p:cNvSpPr>
            <a:spLocks noChangeArrowheads="1"/>
          </p:cNvSpPr>
          <p:nvPr/>
        </p:nvSpPr>
        <p:spPr bwMode="auto">
          <a:xfrm>
            <a:off x="2858020" y="2118492"/>
            <a:ext cx="3903663" cy="720725"/>
          </a:xfrm>
          <a:prstGeom prst="rect">
            <a:avLst/>
          </a:prstGeom>
          <a:gradFill rotWithShape="1">
            <a:gsLst>
              <a:gs pos="0">
                <a:srgbClr val="8FDEA0"/>
              </a:gs>
              <a:gs pos="50000">
                <a:srgbClr val="BCE9C5"/>
              </a:gs>
              <a:gs pos="100000">
                <a:srgbClr val="DFF3E3"/>
              </a:gs>
            </a:gsLst>
            <a:lin ang="5400000" scaled="1"/>
          </a:gra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4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Fachhochschulreife</a:t>
            </a:r>
          </a:p>
        </p:txBody>
      </p:sp>
      <p:sp>
        <p:nvSpPr>
          <p:cNvPr id="10" name="Rechteck 45"/>
          <p:cNvSpPr>
            <a:spLocks noChangeArrowheads="1"/>
          </p:cNvSpPr>
          <p:nvPr/>
        </p:nvSpPr>
        <p:spPr bwMode="auto">
          <a:xfrm>
            <a:off x="1724327" y="2121665"/>
            <a:ext cx="1016000" cy="720725"/>
          </a:xfrm>
          <a:prstGeom prst="rect">
            <a:avLst/>
          </a:prstGeom>
          <a:solidFill>
            <a:srgbClr val="B8CCE4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1200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Allgemeine Hochschul-reife</a:t>
            </a:r>
            <a:endParaRPr lang="de-DE" altLang="de-DE" sz="1200" b="1" dirty="0">
              <a:solidFill>
                <a:srgbClr val="000000"/>
              </a:solidFill>
              <a:latin typeface="+mn-lt"/>
              <a:ea typeface="Times New Roman"/>
              <a:cs typeface="Times New Roman"/>
            </a:endParaRPr>
          </a:p>
        </p:txBody>
      </p:sp>
      <p:sp>
        <p:nvSpPr>
          <p:cNvPr id="11" name="Rechteck 46"/>
          <p:cNvSpPr>
            <a:spLocks noChangeArrowheads="1"/>
          </p:cNvSpPr>
          <p:nvPr/>
        </p:nvSpPr>
        <p:spPr bwMode="auto">
          <a:xfrm>
            <a:off x="3931398" y="2988097"/>
            <a:ext cx="2809875" cy="615950"/>
          </a:xfrm>
          <a:prstGeom prst="rect">
            <a:avLst/>
          </a:prstGeom>
          <a:solidFill>
            <a:srgbClr val="FABF8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Fachoberschule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Zusatz-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       </a:t>
            </a:r>
            <a:r>
              <a:rPr lang="de-DE" altLang="de-DE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Fach- 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Form B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de-DE" altLang="de-DE" sz="1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unterricht</a:t>
            </a:r>
            <a:r>
              <a:rPr kumimoji="0" lang="de-DE" altLang="de-DE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lang="de-DE" altLang="de-DE" sz="1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schule</a:t>
            </a:r>
            <a:endParaRPr lang="de-DE" altLang="de-DE" sz="1000" b="1" dirty="0">
              <a:solidFill>
                <a:srgbClr val="000000"/>
              </a:solidFill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085334" y="5075384"/>
            <a:ext cx="544195" cy="1435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1997268" y="5082465"/>
            <a:ext cx="544195" cy="14351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Gleichschenkliges Dreieck 14"/>
          <p:cNvSpPr/>
          <p:nvPr/>
        </p:nvSpPr>
        <p:spPr>
          <a:xfrm>
            <a:off x="5050416" y="2854747"/>
            <a:ext cx="544195" cy="13335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4163245" y="5072986"/>
            <a:ext cx="544195" cy="14922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5597524" y="5056265"/>
            <a:ext cx="544195" cy="16484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9" name="Rechteck 18"/>
          <p:cNvSpPr/>
          <p:nvPr/>
        </p:nvSpPr>
        <p:spPr>
          <a:xfrm>
            <a:off x="7107987" y="5101332"/>
            <a:ext cx="544195" cy="1175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cxnSp>
        <p:nvCxnSpPr>
          <p:cNvPr id="20" name="Gerade Verbindung 19"/>
          <p:cNvCxnSpPr/>
          <p:nvPr/>
        </p:nvCxnSpPr>
        <p:spPr>
          <a:xfrm flipV="1">
            <a:off x="1504983" y="2488005"/>
            <a:ext cx="0" cy="328930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feil nach unten 20"/>
          <p:cNvSpPr/>
          <p:nvPr/>
        </p:nvSpPr>
        <p:spPr>
          <a:xfrm rot="16200000" flipH="1">
            <a:off x="1604312" y="5470546"/>
            <a:ext cx="45085" cy="19494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2" name="Pfeil nach unten 21"/>
          <p:cNvSpPr/>
          <p:nvPr/>
        </p:nvSpPr>
        <p:spPr>
          <a:xfrm rot="16200000" flipH="1">
            <a:off x="1603041" y="2420724"/>
            <a:ext cx="45085" cy="192405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3" name="Textfeld 20"/>
          <p:cNvSpPr txBox="1">
            <a:spLocks noChangeArrowheads="1"/>
          </p:cNvSpPr>
          <p:nvPr/>
        </p:nvSpPr>
        <p:spPr bwMode="auto">
          <a:xfrm rot="-5400000">
            <a:off x="587676" y="3984674"/>
            <a:ext cx="1376363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externer Abschluss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5594611" y="3616404"/>
            <a:ext cx="544195" cy="1498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5" name="Rechteck 24"/>
          <p:cNvSpPr/>
          <p:nvPr/>
        </p:nvSpPr>
        <p:spPr>
          <a:xfrm>
            <a:off x="4164261" y="3616404"/>
            <a:ext cx="544195" cy="14986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6" name="Rechteck 25"/>
          <p:cNvSpPr/>
          <p:nvPr/>
        </p:nvSpPr>
        <p:spPr>
          <a:xfrm>
            <a:off x="2878907" y="2988097"/>
            <a:ext cx="957050" cy="209713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Fachober-schule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Form A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27" name="Gleichschenkliges Dreieck 26"/>
          <p:cNvSpPr/>
          <p:nvPr/>
        </p:nvSpPr>
        <p:spPr>
          <a:xfrm>
            <a:off x="3085334" y="2854747"/>
            <a:ext cx="544195" cy="133350"/>
          </a:xfrm>
          <a:prstGeom prst="triangle">
            <a:avLst/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8" name="Rechteck 27"/>
          <p:cNvSpPr/>
          <p:nvPr/>
        </p:nvSpPr>
        <p:spPr>
          <a:xfrm>
            <a:off x="1724327" y="2988097"/>
            <a:ext cx="1030302" cy="2097133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dirty="0">
                <a:solidFill>
                  <a:srgbClr val="000000"/>
                </a:solidFill>
                <a:ea typeface="Times New Roman"/>
                <a:cs typeface="Times New Roman"/>
              </a:rPr>
              <a:t>Berufliches Gymnasium </a:t>
            </a:r>
          </a:p>
          <a:p>
            <a:pPr algn="ctr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3949700" y="3714265"/>
            <a:ext cx="964132" cy="13709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Höhere 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Berufs-</a:t>
            </a:r>
            <a:r>
              <a:rPr lang="de-DE" sz="1100" b="1" kern="1200" dirty="0" err="1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fachschule</a:t>
            </a:r>
            <a:r>
              <a:rPr lang="de-DE" sz="1100" b="1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Voll-schulische 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Ausbildung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de-DE" sz="1100" dirty="0" smtClean="0">
                <a:solidFill>
                  <a:srgbClr val="000000"/>
                </a:solidFill>
                <a:latin typeface="Arial"/>
                <a:ea typeface="Times New Roman"/>
                <a:cs typeface="Times New Roman"/>
              </a:rPr>
              <a:t>2-jährig</a:t>
            </a: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 smtClean="0">
              <a:solidFill>
                <a:srgbClr val="000000"/>
              </a:solidFill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1200"/>
              </a:spcAft>
            </a:pP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0" name="Rechteck 29">
            <a:hlinkClick r:id="" action="ppaction://noaction"/>
          </p:cNvPr>
          <p:cNvSpPr/>
          <p:nvPr/>
        </p:nvSpPr>
        <p:spPr>
          <a:xfrm>
            <a:off x="4968557" y="3714265"/>
            <a:ext cx="1802130" cy="13709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b="1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Duale Ausbildung</a:t>
            </a:r>
            <a:endParaRPr lang="de-DE" sz="1100" dirty="0">
              <a:effectLst/>
              <a:ea typeface="Times New Roman"/>
              <a:cs typeface="Times New Roman"/>
            </a:endParaRPr>
          </a:p>
          <a:p>
            <a:pPr algn="ctr">
              <a:lnSpc>
                <a:spcPct val="90000"/>
              </a:lnSpc>
              <a:spcAft>
                <a:spcPts val="460"/>
              </a:spcAft>
            </a:pPr>
            <a:r>
              <a:rPr lang="de-DE" sz="1100" kern="1200" dirty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Betrieb/Berufsschule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de-DE" sz="1800" dirty="0">
                <a:solidFill>
                  <a:srgbClr val="000000"/>
                </a:solidFill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100" dirty="0"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31" name="Interaktive Schaltfläche: Nächste(r) oder Weiter 30">
            <a:hlinkClick r:id="rId3" action="ppaction://hlinksldjump" highlightClick="1"/>
          </p:cNvPr>
          <p:cNvSpPr/>
          <p:nvPr/>
        </p:nvSpPr>
        <p:spPr>
          <a:xfrm>
            <a:off x="2529106" y="4901985"/>
            <a:ext cx="198864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Interaktive Schaltfläche: Nächste(r) oder Weiter 31">
            <a:hlinkClick r:id="rId4" action="ppaction://hlinksldjump" highlightClick="1"/>
          </p:cNvPr>
          <p:cNvSpPr/>
          <p:nvPr/>
        </p:nvSpPr>
        <p:spPr>
          <a:xfrm>
            <a:off x="3604815" y="4901985"/>
            <a:ext cx="206428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Interaktive Schaltfläche: Nächste(r) oder Weiter 32">
            <a:hlinkClick r:id="rId5" action="ppaction://hlinksldjump" highlightClick="1"/>
          </p:cNvPr>
          <p:cNvSpPr/>
          <p:nvPr/>
        </p:nvSpPr>
        <p:spPr>
          <a:xfrm>
            <a:off x="4683742" y="4901985"/>
            <a:ext cx="205376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Interaktive Schaltfläche: Nächste(r) oder Weiter 33">
            <a:hlinkClick r:id="rId6" action="ppaction://hlinksldjump" highlightClick="1"/>
          </p:cNvPr>
          <p:cNvSpPr/>
          <p:nvPr/>
        </p:nvSpPr>
        <p:spPr>
          <a:xfrm>
            <a:off x="6527621" y="4903282"/>
            <a:ext cx="216030" cy="1622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Interaktive Schaltfläche: Nächste(r) oder Weiter 34">
            <a:hlinkClick r:id="rId7" action="ppaction://hlinksldjump" highlightClick="1"/>
          </p:cNvPr>
          <p:cNvSpPr/>
          <p:nvPr/>
        </p:nvSpPr>
        <p:spPr>
          <a:xfrm>
            <a:off x="7677489" y="4901630"/>
            <a:ext cx="184982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Interaktive Schaltfläche: Nächste(r) oder Weiter 37">
            <a:hlinkClick r:id="rId4" action="ppaction://hlinksldjump" highlightClick="1"/>
          </p:cNvPr>
          <p:cNvSpPr/>
          <p:nvPr/>
        </p:nvSpPr>
        <p:spPr>
          <a:xfrm>
            <a:off x="4762129" y="3420462"/>
            <a:ext cx="206428" cy="15864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Interaktive Schaltfläche: Nächste(r) oder Weiter 38">
            <a:hlinkClick r:id="rId8" action="ppaction://hlinksldjump" highlightClick="1"/>
          </p:cNvPr>
          <p:cNvSpPr/>
          <p:nvPr/>
        </p:nvSpPr>
        <p:spPr>
          <a:xfrm>
            <a:off x="6500529" y="3416808"/>
            <a:ext cx="216030" cy="16229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522" y="6125101"/>
            <a:ext cx="334332" cy="330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Interaktive Schaltfläche: Nächste(r) oder Weiter 41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12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Duale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Unterricht </a:t>
            </a:r>
          </a:p>
          <a:p>
            <a:pPr lvl="1"/>
            <a:r>
              <a:rPr lang="de-DE" dirty="0"/>
              <a:t>Teilzeit- oder </a:t>
            </a:r>
            <a:r>
              <a:rPr lang="de-DE" dirty="0" smtClean="0"/>
              <a:t>Blockunterricht</a:t>
            </a:r>
          </a:p>
          <a:p>
            <a:pPr lvl="1"/>
            <a:r>
              <a:rPr lang="de-DE" dirty="0" smtClean="0"/>
              <a:t>Unterrichtszeit: höchstens 8 Stunden/Tag bzw. 36 Stunden/Woche</a:t>
            </a:r>
            <a:endParaRPr lang="de-DE" dirty="0"/>
          </a:p>
          <a:p>
            <a:pPr lvl="1"/>
            <a:r>
              <a:rPr lang="de-DE" dirty="0" smtClean="0"/>
              <a:t>Allgemeiner und berufsbezogener </a:t>
            </a:r>
            <a:r>
              <a:rPr lang="de-DE" dirty="0"/>
              <a:t>Lernbereich </a:t>
            </a:r>
            <a:r>
              <a:rPr lang="de-DE" dirty="0" smtClean="0"/>
              <a:t>sowie Wahlpflichtunterricht 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Abschlussprüfung</a:t>
            </a:r>
          </a:p>
          <a:p>
            <a:pPr lvl="1"/>
            <a:r>
              <a:rPr lang="de-DE" dirty="0" smtClean="0"/>
              <a:t>Kammerprüfungen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789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Duale Ausbildung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Abschluss</a:t>
            </a:r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Facharbeiter-, Gesellen- </a:t>
            </a:r>
            <a:r>
              <a:rPr lang="de-DE" b="1" dirty="0"/>
              <a:t>oder </a:t>
            </a:r>
            <a:r>
              <a:rPr lang="de-DE" b="1" dirty="0" smtClean="0"/>
              <a:t>Gehilfenbrief</a:t>
            </a:r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Abschlusszeugnis der Berufsschule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r>
              <a:rPr lang="de-DE" b="1" dirty="0" smtClean="0"/>
              <a:t>Fachhochschulreife</a:t>
            </a:r>
            <a:r>
              <a:rPr lang="de-DE" dirty="0"/>
              <a:t> bei erfolgreichem Besuch </a:t>
            </a:r>
            <a:endParaRPr lang="de-DE" dirty="0" smtClean="0"/>
          </a:p>
          <a:p>
            <a:pPr lvl="2"/>
            <a:r>
              <a:rPr lang="de-DE" dirty="0" smtClean="0"/>
              <a:t>des Zusatzunterrichts (gemäß Verordnung über die Berufsschule § 11) während der dualen Ausbildung oder </a:t>
            </a:r>
          </a:p>
          <a:p>
            <a:pPr lvl="2"/>
            <a:r>
              <a:rPr lang="de-DE" dirty="0" smtClean="0"/>
              <a:t>einer Fachschule mit Zusatzunterricht oder der FOS </a:t>
            </a:r>
            <a:r>
              <a:rPr lang="de-DE" dirty="0"/>
              <a:t>B-Form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nach der dualen Ausbildung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29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Duale Ausbildung</a:t>
            </a:r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7632641"/>
              </p:ext>
            </p:extLst>
          </p:nvPr>
        </p:nvGraphicFramePr>
        <p:xfrm>
          <a:off x="611450" y="2132820"/>
          <a:ext cx="8209140" cy="3816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09140"/>
              </a:tblGrid>
              <a:tr h="545218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Berufliche Schulen im Schulamtsbezirk</a:t>
                      </a:r>
                      <a:endParaRPr lang="de-DE" dirty="0"/>
                    </a:p>
                  </a:txBody>
                  <a:tcPr anchor="ctr"/>
                </a:tc>
              </a:tr>
              <a:tr h="467330">
                <a:tc>
                  <a:txBody>
                    <a:bodyPr/>
                    <a:lstStyle/>
                    <a:p>
                      <a:pPr marL="285750" indent="-285750" algn="ctr" eaLnBrk="1" fontAlgn="auto" hangingPunct="1"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Alice-Eleonoren-Schule, Darmstadt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6733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Erasmus-Kittler-Schule, Darmstadt</a:t>
                      </a:r>
                      <a:endParaRPr lang="de-DE" dirty="0" smtClean="0"/>
                    </a:p>
                  </a:txBody>
                  <a:tcPr anchor="ctr"/>
                </a:tc>
              </a:tr>
              <a:tr h="484872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Friedrich-List-Schule, Darmstadt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49788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Heinrich-Emanuel-Merck-Schule, Darmstadt</a:t>
                      </a:r>
                    </a:p>
                  </a:txBody>
                  <a:tcPr anchor="ctr"/>
                </a:tc>
              </a:tr>
              <a:tr h="46733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 Darmstadt</a:t>
                      </a:r>
                    </a:p>
                  </a:txBody>
                  <a:tcPr anchor="ctr"/>
                </a:tc>
              </a:tr>
              <a:tr h="46733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Peter-Behrens-Schule, Darmstadt</a:t>
                      </a:r>
                    </a:p>
                  </a:txBody>
                  <a:tcPr anchor="ctr"/>
                </a:tc>
              </a:tr>
              <a:tr h="46733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378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1813" y="1140903"/>
            <a:ext cx="8432800" cy="806997"/>
          </a:xfrm>
        </p:spPr>
        <p:txBody>
          <a:bodyPr/>
          <a:lstStyle/>
          <a:p>
            <a:r>
              <a:rPr lang="de-DE" dirty="0"/>
              <a:t>Erlangung der </a:t>
            </a:r>
            <a:r>
              <a:rPr lang="de-DE" dirty="0" smtClean="0"/>
              <a:t>Fachhochschulreife über Zusatzunterricht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parallel zur Berufsausbildung</a:t>
            </a:r>
          </a:p>
          <a:p>
            <a:pPr lvl="1"/>
            <a:r>
              <a:rPr lang="de-DE" dirty="0" smtClean="0"/>
              <a:t>mit Abschlusszeugnis der </a:t>
            </a:r>
            <a:r>
              <a:rPr lang="de-DE" dirty="0"/>
              <a:t>Berufsschule (Ø-Noten mindestens 3,0</a:t>
            </a:r>
            <a:r>
              <a:rPr lang="de-DE" dirty="0" smtClean="0"/>
              <a:t>), </a:t>
            </a:r>
          </a:p>
          <a:p>
            <a:pPr lvl="1"/>
            <a:r>
              <a:rPr lang="de-DE" dirty="0" smtClean="0"/>
              <a:t>Zusatzunterricht im sprachlichen, mathematisch-naturwissenschaftlichen und gesellschaftswissenschaftlichen Bereich, </a:t>
            </a:r>
          </a:p>
          <a:p>
            <a:pPr lvl="1"/>
            <a:r>
              <a:rPr lang="de-DE" dirty="0" smtClean="0"/>
              <a:t>Nachweis der bestandenen Abschlussprüfung in einem anerkannten Ausbildungsberuf von mindestens zweijähriger Ausbildungsdauer, </a:t>
            </a:r>
          </a:p>
          <a:p>
            <a:pPr lvl="1"/>
            <a:r>
              <a:rPr lang="de-DE" dirty="0" smtClean="0"/>
              <a:t>Abschluss der schriftlichen Zusatzprüfungen in Deutsch / Kommunikation, im fremdsprachlichen sowie mathematisch-naturwissenschaftlich-technischen Bereich mit jeweils mindestens ausreichender Leistung.</a:t>
            </a: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400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Bildungsgänge in den unterschiedlichen Schwerpunkten (Technik/ Wirtschaft, Sozialwesen)</a:t>
            </a:r>
          </a:p>
          <a:p>
            <a:r>
              <a:rPr lang="de-DE" dirty="0" smtClean="0"/>
              <a:t>Bildungsgänge schließen an eine Erstausbildung und an erworbene Berufserfahrungen (mindestens 12 Monate) an </a:t>
            </a:r>
          </a:p>
          <a:p>
            <a:r>
              <a:rPr lang="de-DE" dirty="0" smtClean="0"/>
              <a:t>Organisationsformen des Unterrichts: Teilzeit- oder Vollzeitform</a:t>
            </a:r>
          </a:p>
          <a:p>
            <a:r>
              <a:rPr lang="de-DE" dirty="0" smtClean="0"/>
              <a:t>Allgemeinbildender und berufsbildender Unterricht</a:t>
            </a:r>
          </a:p>
          <a:p>
            <a:r>
              <a:rPr lang="de-DE" dirty="0" smtClean="0"/>
              <a:t>Fachhochschulreife unter bestimmten Voraussetzungen</a:t>
            </a:r>
          </a:p>
          <a:p>
            <a:r>
              <a:rPr lang="de-DE" dirty="0" smtClean="0"/>
              <a:t>Abschluss als staatlich geprüfte/-r Techniker/-in bzw. Betriebswirt/-in oder staatlich anerkannte/-r Erzieher/-in</a:t>
            </a:r>
          </a:p>
          <a:p>
            <a:pPr lvl="1"/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36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784665"/>
              </p:ext>
            </p:extLst>
          </p:nvPr>
        </p:nvGraphicFramePr>
        <p:xfrm>
          <a:off x="610860" y="1772769"/>
          <a:ext cx="8209140" cy="4335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3150"/>
                <a:gridCol w="4175990"/>
              </a:tblGrid>
              <a:tr h="636737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(nach Fachrichtungen, mit Schwerpunkten)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981904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Elektrotechnik</a:t>
                      </a:r>
                      <a:r>
                        <a:rPr lang="de-DE" baseline="0" dirty="0" smtClean="0"/>
                        <a:t> </a:t>
                      </a:r>
                      <a:endParaRPr lang="de-DE" sz="1600" baseline="0" dirty="0" smtClean="0"/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baseline="0" dirty="0" smtClean="0"/>
                        <a:t>Informations-/Kommunikationstechnik</a:t>
                      </a:r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baseline="0" dirty="0" smtClean="0"/>
                        <a:t>Computersysteme /Netzwerktechnik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Heinrich-Emanuel-Merck-Schule, Darmstadt</a:t>
                      </a:r>
                      <a:endParaRPr lang="de-DE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1367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dirty="0" smtClean="0"/>
                        <a:t>Maschinentechnik</a:t>
                      </a:r>
                      <a:r>
                        <a:rPr lang="de-DE" sz="1800" baseline="0" dirty="0" smtClean="0"/>
                        <a:t> </a:t>
                      </a:r>
                      <a:endParaRPr lang="de-DE" sz="1600" baseline="0" dirty="0" smtClean="0"/>
                    </a:p>
                    <a:p>
                      <a:pPr marL="285750" indent="-285750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baseline="0" dirty="0" smtClean="0"/>
                        <a:t>Maschinenbau</a:t>
                      </a:r>
                      <a:endParaRPr lang="de-DE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Erasmus-Kittler-Schule, Darmstadt</a:t>
                      </a:r>
                      <a:endParaRPr lang="de-DE" dirty="0" smtClean="0"/>
                    </a:p>
                  </a:txBody>
                  <a:tcPr anchor="ctr"/>
                </a:tc>
              </a:tr>
              <a:tr h="466515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dirty="0" smtClean="0"/>
                        <a:t>Sanitär-, Heizungs-</a:t>
                      </a:r>
                      <a:r>
                        <a:rPr lang="de-DE" sz="1800" baseline="0" dirty="0" smtClean="0"/>
                        <a:t> und Klimatechnik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Erasmus-Kittler-Schule, Darmstadt</a:t>
                      </a:r>
                      <a:endParaRPr lang="de-DE" dirty="0" smtClean="0"/>
                    </a:p>
                  </a:txBody>
                  <a:tcPr anchor="ctr"/>
                </a:tc>
              </a:tr>
              <a:tr h="929675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Betriebswirtschaft </a:t>
                      </a:r>
                      <a:endParaRPr lang="de-DE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Marketing, Personalwirtschaft, Controlling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</a:p>
                  </a:txBody>
                  <a:tcPr anchor="ctr"/>
                </a:tc>
              </a:tr>
              <a:tr h="62674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Tx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Betriebswirtschaft 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Hotel- und Gaststättengewerbe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Peter-Behrens-Schule,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</a:t>
            </a:r>
            <a:r>
              <a:rPr lang="de-DE" dirty="0"/>
              <a:t>mit </a:t>
            </a:r>
            <a:r>
              <a:rPr lang="de-DE" dirty="0" smtClean="0"/>
              <a:t>mittlerem </a:t>
            </a:r>
            <a:r>
              <a:rPr lang="de-DE" dirty="0"/>
              <a:t>Abschluss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9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Fachschule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16386"/>
              </p:ext>
            </p:extLst>
          </p:nvPr>
        </p:nvGraphicFramePr>
        <p:xfrm>
          <a:off x="611450" y="2132821"/>
          <a:ext cx="8209140" cy="266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450"/>
                <a:gridCol w="4968690"/>
              </a:tblGrid>
              <a:tr h="713903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(nach Fachrichtungen, mit Schwerpunkten)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877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Fremdenverkehrswirtschaft und Touristik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-Schule,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Darmstadt</a:t>
                      </a:r>
                    </a:p>
                  </a:txBody>
                  <a:tcPr anchor="ctr"/>
                </a:tc>
              </a:tr>
              <a:tr h="742310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Sozialpädagogik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Alice-Eleonoren-Schule, Darmstadt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</a:p>
                  </a:txBody>
                  <a:tcPr anchor="ctr"/>
                </a:tc>
              </a:tr>
              <a:tr h="520429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dirty="0" smtClean="0"/>
                        <a:t>Heilerziehungspflege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Alice-Eleonoren-Schule, Darmstadt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</a:t>
            </a:r>
            <a:r>
              <a:rPr lang="de-DE" dirty="0"/>
              <a:t>Abschluss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teraktive Schaltfläche: Zurück oder Vorherige(r) 11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81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Herzlichen Dank  für Ihre Aufmerksamkeit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723356"/>
            <a:ext cx="2952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teraktive Schaltfläche: Zurück oder Vorherige(r) 7">
            <a:hlinkClick r:id="rId4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25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Berufliches Gymnasium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Aufgaben und Ziele </a:t>
            </a:r>
          </a:p>
          <a:p>
            <a:pPr lvl="1"/>
            <a:r>
              <a:rPr lang="de-DE" dirty="0" smtClean="0"/>
              <a:t>Berufliche Orientierung durch berufsbezogene Fächer</a:t>
            </a:r>
          </a:p>
          <a:p>
            <a:pPr lvl="1"/>
            <a:r>
              <a:rPr lang="de-DE" dirty="0" smtClean="0"/>
              <a:t>Vorbereitung auf wissenschaftliches Arbeiten</a:t>
            </a:r>
          </a:p>
          <a:p>
            <a:pPr lvl="1"/>
            <a:r>
              <a:rPr lang="de-DE" dirty="0" smtClean="0"/>
              <a:t>Neuanfang mit Kompensation und Förderung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Aufbau und Dauer</a:t>
            </a:r>
          </a:p>
          <a:p>
            <a:pPr lvl="1"/>
            <a:r>
              <a:rPr lang="de-DE" dirty="0" smtClean="0"/>
              <a:t>Einjährige Einführungs- und zweijährige Qualifikationsphase</a:t>
            </a:r>
          </a:p>
          <a:p>
            <a:pPr lvl="1"/>
            <a:r>
              <a:rPr lang="de-DE" dirty="0" smtClean="0"/>
              <a:t>3 Jahre</a:t>
            </a:r>
          </a:p>
          <a:p>
            <a:pPr marL="457200" lvl="1" indent="0">
              <a:buNone/>
            </a:pPr>
            <a:endParaRPr lang="de-DE" dirty="0" smtClean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861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Berufliches Gymnasium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de-DE" dirty="0" smtClean="0"/>
              <a:t>Zulassungsvoraussetzungen</a:t>
            </a:r>
          </a:p>
          <a:p>
            <a:pPr lvl="1"/>
            <a:r>
              <a:rPr lang="de-DE" dirty="0"/>
              <a:t>Versetzung in die Einführungsphase der gymnasialen </a:t>
            </a:r>
            <a:r>
              <a:rPr lang="de-DE" dirty="0" smtClean="0"/>
              <a:t>Oberstufe </a:t>
            </a:r>
            <a:r>
              <a:rPr lang="de-DE" u="sng" dirty="0" smtClean="0"/>
              <a:t>oder</a:t>
            </a:r>
          </a:p>
          <a:p>
            <a:pPr lvl="1"/>
            <a:r>
              <a:rPr lang="de-DE" dirty="0" smtClean="0"/>
              <a:t>Qualifizierter Realschulabschluss </a:t>
            </a:r>
            <a:r>
              <a:rPr lang="de-DE" u="sng" dirty="0" smtClean="0"/>
              <a:t>oder</a:t>
            </a:r>
            <a:endParaRPr lang="de-DE" u="sng" dirty="0"/>
          </a:p>
          <a:p>
            <a:pPr lvl="1" fontAlgn="auto">
              <a:defRPr/>
            </a:pPr>
            <a:r>
              <a:rPr lang="de-DE" dirty="0"/>
              <a:t>Mittlerer Abschluss mit </a:t>
            </a:r>
            <a:r>
              <a:rPr lang="de-DE" dirty="0" smtClean="0"/>
              <a:t>Durchschnittsnote von</a:t>
            </a:r>
            <a:r>
              <a:rPr lang="de-DE" dirty="0" smtClean="0">
                <a:solidFill>
                  <a:schemeClr val="tx2"/>
                </a:solidFill>
              </a:rPr>
              <a:t> </a:t>
            </a:r>
            <a:r>
              <a:rPr lang="de-DE" dirty="0">
                <a:solidFill>
                  <a:srgbClr val="004B95"/>
                </a:solidFill>
              </a:rPr>
              <a:t>besser als 3,0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in den Fächern Deutsch, Mathematik, erste Fremdsprache </a:t>
            </a:r>
            <a:r>
              <a:rPr lang="de-DE" dirty="0" smtClean="0"/>
              <a:t>und einer Naturwissenschaft </a:t>
            </a:r>
            <a:r>
              <a:rPr lang="de-DE" dirty="0"/>
              <a:t>sowie in allen anderen Fächern </a:t>
            </a:r>
          </a:p>
          <a:p>
            <a:pPr lvl="1" fontAlgn="auto">
              <a:defRPr/>
            </a:pPr>
            <a:r>
              <a:rPr lang="de-DE" dirty="0" smtClean="0"/>
              <a:t>Eignungsfeststellung </a:t>
            </a:r>
            <a:r>
              <a:rPr lang="de-DE" dirty="0"/>
              <a:t>der abgebenden Schule (Lernentwicklung, Leistungsstand, Arbeitshaltung</a:t>
            </a:r>
            <a:r>
              <a:rPr lang="de-DE" dirty="0" smtClean="0"/>
              <a:t>). </a:t>
            </a:r>
            <a:endParaRPr lang="de-DE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de-DE" dirty="0" smtClean="0"/>
              <a:t>Zulassungsverfahren</a:t>
            </a:r>
            <a:endParaRPr lang="de-DE" dirty="0"/>
          </a:p>
          <a:p>
            <a:pPr lvl="1">
              <a:defRPr/>
            </a:pPr>
            <a:r>
              <a:rPr lang="de-DE" dirty="0" smtClean="0"/>
              <a:t>Bewerbung bis 15. Februar </a:t>
            </a:r>
            <a:r>
              <a:rPr lang="de-DE" dirty="0"/>
              <a:t>des Aufnahmejahres </a:t>
            </a:r>
            <a:r>
              <a:rPr lang="de-DE" dirty="0" smtClean="0"/>
              <a:t>über abgebende Schule</a:t>
            </a:r>
            <a:endParaRPr lang="de-DE" dirty="0"/>
          </a:p>
          <a:p>
            <a:pPr lvl="1"/>
            <a:endParaRPr lang="de-DE" dirty="0"/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000" dirty="0">
              <a:solidFill>
                <a:srgbClr val="FF0000"/>
              </a:solidFill>
            </a:endParaRPr>
          </a:p>
          <a:p>
            <a:pPr lvl="1"/>
            <a:endParaRPr lang="de-DE" dirty="0">
              <a:solidFill>
                <a:schemeClr val="tx2"/>
              </a:solidFill>
            </a:endParaRPr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Unterricht</a:t>
            </a:r>
          </a:p>
          <a:p>
            <a:pPr lvl="1"/>
            <a:r>
              <a:rPr lang="de-DE" dirty="0" smtClean="0"/>
              <a:t>Leistungskurse</a:t>
            </a:r>
            <a:r>
              <a:rPr lang="de-DE" dirty="0"/>
              <a:t>:</a:t>
            </a:r>
          </a:p>
          <a:p>
            <a:pPr lvl="2"/>
            <a:r>
              <a:rPr lang="de-DE" dirty="0"/>
              <a:t>Deutsch, Englisch, </a:t>
            </a:r>
            <a:r>
              <a:rPr lang="de-DE" dirty="0" smtClean="0"/>
              <a:t>Mathematik oder Naturwissenschaft</a:t>
            </a:r>
            <a:endParaRPr lang="de-DE" dirty="0"/>
          </a:p>
          <a:p>
            <a:pPr lvl="2"/>
            <a:r>
              <a:rPr lang="de-DE" dirty="0"/>
              <a:t>u</a:t>
            </a:r>
            <a:r>
              <a:rPr lang="de-DE" dirty="0" smtClean="0"/>
              <a:t>nd berufsbezogenes </a:t>
            </a:r>
            <a:r>
              <a:rPr lang="de-DE" dirty="0"/>
              <a:t>Fach (Wirtschaft, Technik, Ernährung, Gesundheit)</a:t>
            </a:r>
          </a:p>
          <a:p>
            <a:pPr lvl="1"/>
            <a:r>
              <a:rPr lang="de-DE" dirty="0"/>
              <a:t>Zweite Fremdsprache kann </a:t>
            </a:r>
            <a:r>
              <a:rPr lang="de-DE" dirty="0" smtClean="0"/>
              <a:t>entfallen, falls Verpflichtung in der Mittelstufe erfüllt wurde (Voraussetzung: Unterricht in vier aufeinanderfolgenden Jahren).</a:t>
            </a:r>
            <a:endParaRPr lang="de-DE" dirty="0"/>
          </a:p>
          <a:p>
            <a:pPr marL="457200" lvl="1" indent="0">
              <a:buNone/>
            </a:pPr>
            <a:endParaRPr lang="de-DE" dirty="0" smtClean="0"/>
          </a:p>
          <a:p>
            <a:r>
              <a:rPr lang="de-DE" dirty="0" smtClean="0"/>
              <a:t>Abschlussprüfung</a:t>
            </a:r>
          </a:p>
          <a:p>
            <a:pPr lvl="1"/>
            <a:r>
              <a:rPr lang="de-DE" dirty="0" smtClean="0"/>
              <a:t>Abiturprüfung mit 3 schriftlichen (darunter die beiden Leistungskurse) und zwei mündlichen Prüfungsfächern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570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Abschluss</a:t>
            </a:r>
          </a:p>
          <a:p>
            <a:pPr lvl="1"/>
            <a:endParaRPr lang="de-DE" b="1" dirty="0" smtClean="0"/>
          </a:p>
          <a:p>
            <a:pPr lvl="1"/>
            <a:r>
              <a:rPr lang="de-DE" b="1" dirty="0" smtClean="0"/>
              <a:t>Allgemeine Hochschulreife</a:t>
            </a:r>
          </a:p>
          <a:p>
            <a:pPr marL="457200" lvl="1" indent="0">
              <a:buNone/>
            </a:pPr>
            <a:endParaRPr lang="de-DE" b="1" dirty="0" smtClean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sp>
        <p:nvSpPr>
          <p:cNvPr id="9" name="Interaktive Schaltfläche: Zurück oder Vorherige(r) 8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teraktive Schaltfläche: Nächste(r) oder Weiter 9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15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Berufliches Gymnasium</a:t>
            </a:r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7601723"/>
              </p:ext>
            </p:extLst>
          </p:nvPr>
        </p:nvGraphicFramePr>
        <p:xfrm>
          <a:off x="467430" y="2132820"/>
          <a:ext cx="8410576" cy="40008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6542"/>
                <a:gridCol w="5244034"/>
              </a:tblGrid>
              <a:tr h="519322">
                <a:tc gridSpan="2"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Schulische</a:t>
                      </a:r>
                      <a:r>
                        <a:rPr lang="de-DE" baseline="0" dirty="0" smtClean="0"/>
                        <a:t> Angebote (nach Fachrichtungen)</a:t>
                      </a:r>
                      <a:endParaRPr lang="de-DE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1563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Datenverarbeitung/ Elektrotechnik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Heinrich-Emanuel-Merck-Schule, Darmstadt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596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Ernährung</a:t>
                      </a:r>
                      <a:r>
                        <a:rPr lang="de-DE" baseline="0" dirty="0" smtClean="0"/>
                        <a:t> und Hauswirtschaft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 und </a:t>
                      </a:r>
                      <a:r>
                        <a:rPr lang="de-DE" dirty="0" smtClean="0"/>
                        <a:t>Alice-Eleonoren-Schule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Kooperation, D</a:t>
                      </a:r>
                      <a:r>
                        <a:rPr lang="de-DE" baseline="0" dirty="0" smtClean="0"/>
                        <a:t>armstadt</a:t>
                      </a:r>
                      <a:endParaRPr lang="de-DE" dirty="0" smtClean="0"/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 smtClean="0"/>
                        <a:t>Landrat-Gruber-Schule, Dieburg</a:t>
                      </a:r>
                      <a:endParaRPr lang="de-DE" dirty="0"/>
                    </a:p>
                  </a:txBody>
                  <a:tcPr/>
                </a:tc>
              </a:tr>
              <a:tr h="737347">
                <a:tc>
                  <a:txBody>
                    <a:bodyPr/>
                    <a:lstStyle/>
                    <a:p>
                      <a:r>
                        <a:rPr lang="de-DE" dirty="0" smtClean="0"/>
                        <a:t>Gesundheit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Heinrich-Emanuel-Merck-Schule und Martin-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Behaim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-Schule </a:t>
                      </a:r>
                      <a:r>
                        <a:rPr lang="de-DE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Kooperation, 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Darmstadt</a:t>
                      </a:r>
                      <a:endParaRPr lang="de-DE" dirty="0"/>
                    </a:p>
                  </a:txBody>
                  <a:tcPr/>
                </a:tc>
              </a:tr>
              <a:tr h="42575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de-DE" dirty="0" smtClean="0"/>
                        <a:t>Maschinenbau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Landrat-Gruber-Schule, Dieburg</a:t>
                      </a:r>
                      <a:endParaRPr lang="de-DE" dirty="0"/>
                    </a:p>
                  </a:txBody>
                  <a:tcPr/>
                </a:tc>
              </a:tr>
              <a:tr h="688396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dirty="0" smtClean="0"/>
                        <a:t>Wirtschaft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dirty="0" smtClean="0"/>
                        <a:t>Heinrich-Emanuel-Merck-Schule,</a:t>
                      </a:r>
                      <a:r>
                        <a:rPr lang="de-DE" baseline="0" dirty="0" smtClean="0"/>
                        <a:t> Darmstadt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baseline="0" dirty="0" smtClean="0"/>
                        <a:t>Landrat-Gruber-Schule, Dieburg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10" name="Interaktive Schaltfläche: Zurück oder Vorherige(r) 9">
            <a:hlinkClick r:id="rId3" action="ppaction://hlinksldjump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94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Fachoberschule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Aufgaben</a:t>
            </a:r>
          </a:p>
          <a:p>
            <a:pPr lvl="1"/>
            <a:r>
              <a:rPr lang="de-DE" dirty="0" smtClean="0"/>
              <a:t>Erweiterung </a:t>
            </a:r>
            <a:r>
              <a:rPr lang="de-DE" dirty="0"/>
              <a:t>der Allgemeinbildung und berufliche </a:t>
            </a:r>
            <a:r>
              <a:rPr lang="de-DE" dirty="0" smtClean="0"/>
              <a:t>Qualifizierung </a:t>
            </a:r>
            <a:endParaRPr lang="de-DE" dirty="0"/>
          </a:p>
          <a:p>
            <a:pPr lvl="1"/>
            <a:r>
              <a:rPr lang="de-DE" dirty="0"/>
              <a:t>Vorbereitung auf mittlere und gehobene Funktionen sowie Selbstständigkeit 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/>
              <a:t>Aufbau und </a:t>
            </a:r>
            <a:r>
              <a:rPr lang="de-DE" dirty="0" smtClean="0"/>
              <a:t>Dauer</a:t>
            </a:r>
            <a:endParaRPr lang="de-DE" dirty="0"/>
          </a:p>
          <a:p>
            <a:pPr lvl="1"/>
            <a:r>
              <a:rPr lang="de-DE" dirty="0" smtClean="0"/>
              <a:t>Allgemeiner und beruflicher Lernbereich (mit Praktikum)</a:t>
            </a:r>
          </a:p>
          <a:p>
            <a:pPr lvl="1"/>
            <a:r>
              <a:rPr lang="de-DE" dirty="0" smtClean="0"/>
              <a:t>Organisationsform A  (2 </a:t>
            </a:r>
            <a:r>
              <a:rPr lang="de-DE" dirty="0"/>
              <a:t>Jahre, </a:t>
            </a:r>
            <a:r>
              <a:rPr lang="de-DE" dirty="0" smtClean="0"/>
              <a:t>Teilzeit) </a:t>
            </a:r>
            <a:r>
              <a:rPr lang="de-DE" dirty="0"/>
              <a:t>und </a:t>
            </a:r>
            <a:r>
              <a:rPr lang="de-DE" dirty="0" smtClean="0"/>
              <a:t>B </a:t>
            </a:r>
            <a:r>
              <a:rPr lang="de-DE" dirty="0"/>
              <a:t>(1 Jahr, </a:t>
            </a:r>
            <a:r>
              <a:rPr lang="de-DE" dirty="0" smtClean="0"/>
              <a:t>Vollzeit)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15.11.2016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Ute Pohl                               Übergänge mit mittlerem Abschluss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1FBF6-47E4-4BD6-B654-96B07643385A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8" name="Interaktive Schaltfläche: Zurück oder Vorherige(r) 7">
            <a:hlinkClick r:id="rId3" action="ppaction://hlinksldjump" highlightClick="1"/>
          </p:cNvPr>
          <p:cNvSpPr/>
          <p:nvPr/>
        </p:nvSpPr>
        <p:spPr>
          <a:xfrm>
            <a:off x="648000" y="6156000"/>
            <a:ext cx="360000" cy="252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Interaktive Schaltfläche: Nächste(r) oder Weiter 8">
            <a:hlinkClick r:id="" action="ppaction://hlinkshowjump?jump=nextslide" highlightClick="1"/>
          </p:cNvPr>
          <p:cNvSpPr/>
          <p:nvPr/>
        </p:nvSpPr>
        <p:spPr>
          <a:xfrm>
            <a:off x="8460000" y="6156000"/>
            <a:ext cx="360000" cy="252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1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_IQ-Standard_2011">
  <a:themeElements>
    <a:clrScheme name="ppt-Vorlage_IQ-Standard_2011 15">
      <a:dk1>
        <a:srgbClr val="000000"/>
      </a:dk1>
      <a:lt1>
        <a:srgbClr val="FFFFFF"/>
      </a:lt1>
      <a:dk2>
        <a:srgbClr val="004B95"/>
      </a:dk2>
      <a:lt2>
        <a:srgbClr val="C0C0C0"/>
      </a:lt2>
      <a:accent1>
        <a:srgbClr val="799BC5"/>
      </a:accent1>
      <a:accent2>
        <a:srgbClr val="DB2D36"/>
      </a:accent2>
      <a:accent3>
        <a:srgbClr val="FFFFFF"/>
      </a:accent3>
      <a:accent4>
        <a:srgbClr val="000000"/>
      </a:accent4>
      <a:accent5>
        <a:srgbClr val="BECBDF"/>
      </a:accent5>
      <a:accent6>
        <a:srgbClr val="C62830"/>
      </a:accent6>
      <a:hlink>
        <a:srgbClr val="004B95"/>
      </a:hlink>
      <a:folHlink>
        <a:srgbClr val="808080"/>
      </a:folHlink>
    </a:clrScheme>
    <a:fontScheme name="ppt-Vorlage_IQ-Standard_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t-Vorlage_IQ-Standard_2011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-Vorlage_IQ-Standard_2011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CCDE2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DAE3EE"/>
        </a:accent5>
        <a:accent6>
          <a:srgbClr val="E7000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33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5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799BC5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BECBDF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-Vorlage_IQ-Standard_2011 16">
        <a:dk1>
          <a:srgbClr val="000000"/>
        </a:dk1>
        <a:lt1>
          <a:srgbClr val="FFFFFF"/>
        </a:lt1>
        <a:dk2>
          <a:srgbClr val="004B95"/>
        </a:dk2>
        <a:lt2>
          <a:srgbClr val="C0C0C0"/>
        </a:lt2>
        <a:accent1>
          <a:srgbClr val="FFCC00"/>
        </a:accent1>
        <a:accent2>
          <a:srgbClr val="DB2D36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C62830"/>
        </a:accent6>
        <a:hlink>
          <a:srgbClr val="004B95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1933</Words>
  <Application>Microsoft Office PowerPoint</Application>
  <PresentationFormat>Bildschirmpräsentation (4:3)</PresentationFormat>
  <Paragraphs>565</Paragraphs>
  <Slides>37</Slides>
  <Notes>37</Notes>
  <HiddenSlides>0</HiddenSlides>
  <MMClips>0</MMClips>
  <ScaleCrop>false</ScaleCrop>
  <HeadingPairs>
    <vt:vector size="4" baseType="variant">
      <vt:variant>
        <vt:lpstr>Design</vt:lpstr>
      </vt:variant>
      <vt:variant>
        <vt:i4>5</vt:i4>
      </vt:variant>
      <vt:variant>
        <vt:lpstr>Folientitel</vt:lpstr>
      </vt:variant>
      <vt:variant>
        <vt:i4>37</vt:i4>
      </vt:variant>
    </vt:vector>
  </HeadingPairs>
  <TitlesOfParts>
    <vt:vector size="42" baseType="lpstr">
      <vt:lpstr>ppt-Vorlage_IQ-Standard_2011</vt:lpstr>
      <vt:lpstr>3_Benutzerdefiniertes Design</vt:lpstr>
      <vt:lpstr>2_Benutzerdefiniertes Design</vt:lpstr>
      <vt:lpstr>1_Benutzerdefiniertes Design</vt:lpstr>
      <vt:lpstr>Benutzerdefiniertes Design</vt:lpstr>
      <vt:lpstr>Wege zur Fachhochschulreife und zum Abitur </vt:lpstr>
      <vt:lpstr>Wege zur Fachhochschulreife und zum Abitur</vt:lpstr>
      <vt:lpstr>Wege zur Fachhochschulreife und zum Abitur</vt:lpstr>
      <vt:lpstr>Berufliches Gymnasium</vt:lpstr>
      <vt:lpstr>Berufliches Gymnasium</vt:lpstr>
      <vt:lpstr>Berufliches Gymnasium </vt:lpstr>
      <vt:lpstr>Berufliches Gymnasium</vt:lpstr>
      <vt:lpstr>Berufliches Gymnasium</vt:lpstr>
      <vt:lpstr>Fachoberschule</vt:lpstr>
      <vt:lpstr>Fachoberschule</vt:lpstr>
      <vt:lpstr>Fachoberschule</vt:lpstr>
      <vt:lpstr>Fachoberschule</vt:lpstr>
      <vt:lpstr>Fachoberschule</vt:lpstr>
      <vt:lpstr>Fachoberschule</vt:lpstr>
      <vt:lpstr>Fachoberschule</vt:lpstr>
      <vt:lpstr>Fachoberschule</vt:lpstr>
      <vt:lpstr>Zweijährige Höhere Berufsfachschule</vt:lpstr>
      <vt:lpstr>Zweijährige Höhere Berufsfachschule</vt:lpstr>
      <vt:lpstr>Zweijährige Höhere Berufsfachschule</vt:lpstr>
      <vt:lpstr>Zweijährige Höhere Berufsfachschule</vt:lpstr>
      <vt:lpstr>Zweijährige Höhere Berufsfachschule</vt:lpstr>
      <vt:lpstr>Zweijährige Höhere Berufsfachschule</vt:lpstr>
      <vt:lpstr>Erlangung der Fachhochschulreife über Zusatzunterricht</vt:lpstr>
      <vt:lpstr>Einjährige Höhere Berufsfachschule</vt:lpstr>
      <vt:lpstr>Einjährige Höhere Berufsfachschule</vt:lpstr>
      <vt:lpstr>Einjährige Höhere Berufsfachschule</vt:lpstr>
      <vt:lpstr>Einjährige Höhere Berufsfachschule</vt:lpstr>
      <vt:lpstr>Einjährige Höhere Berufsfachschule</vt:lpstr>
      <vt:lpstr>Duale Ausbildung</vt:lpstr>
      <vt:lpstr>Duale Ausbildung</vt:lpstr>
      <vt:lpstr>Duale Ausbildung</vt:lpstr>
      <vt:lpstr>Duale Ausbildung</vt:lpstr>
      <vt:lpstr>Erlangung der Fachhochschulreife über Zusatzunterricht</vt:lpstr>
      <vt:lpstr>Fachschule</vt:lpstr>
      <vt:lpstr>Fachschule</vt:lpstr>
      <vt:lpstr>Fachschule</vt:lpstr>
      <vt:lpstr>Herzlichen Dank  für Ihre Aufmerksamkeit</vt:lpstr>
    </vt:vector>
  </TitlesOfParts>
  <Company>Hessische Kultusverwaltung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Legscha, Holger (SSA DA)</dc:creator>
  <cp:lastModifiedBy>Pohl, Ute (SSA DA)</cp:lastModifiedBy>
  <cp:revision>581</cp:revision>
  <cp:lastPrinted>2016-11-02T07:49:39Z</cp:lastPrinted>
  <dcterms:created xsi:type="dcterms:W3CDTF">2012-02-24T09:14:59Z</dcterms:created>
  <dcterms:modified xsi:type="dcterms:W3CDTF">2016-11-15T08:53:29Z</dcterms:modified>
</cp:coreProperties>
</file>